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21" r:id="rId2"/>
    <p:sldId id="320" r:id="rId3"/>
    <p:sldId id="316" r:id="rId4"/>
    <p:sldId id="259" r:id="rId5"/>
    <p:sldId id="317" r:id="rId6"/>
    <p:sldId id="261" r:id="rId7"/>
    <p:sldId id="278" r:id="rId8"/>
    <p:sldId id="262" r:id="rId9"/>
    <p:sldId id="263" r:id="rId10"/>
    <p:sldId id="264" r:id="rId11"/>
    <p:sldId id="282" r:id="rId12"/>
    <p:sldId id="266" r:id="rId13"/>
    <p:sldId id="276" r:id="rId14"/>
    <p:sldId id="274" r:id="rId15"/>
    <p:sldId id="279" r:id="rId16"/>
    <p:sldId id="267" r:id="rId17"/>
    <p:sldId id="272" r:id="rId18"/>
    <p:sldId id="281" r:id="rId19"/>
    <p:sldId id="280" r:id="rId20"/>
    <p:sldId id="284" r:id="rId21"/>
    <p:sldId id="285" r:id="rId22"/>
    <p:sldId id="300" r:id="rId23"/>
    <p:sldId id="294" r:id="rId24"/>
    <p:sldId id="301" r:id="rId25"/>
    <p:sldId id="293" r:id="rId26"/>
    <p:sldId id="289" r:id="rId27"/>
    <p:sldId id="292" r:id="rId28"/>
    <p:sldId id="291" r:id="rId29"/>
    <p:sldId id="296" r:id="rId30"/>
    <p:sldId id="298" r:id="rId31"/>
    <p:sldId id="303" r:id="rId32"/>
    <p:sldId id="312" r:id="rId33"/>
    <p:sldId id="304" r:id="rId34"/>
    <p:sldId id="305" r:id="rId35"/>
    <p:sldId id="308" r:id="rId36"/>
    <p:sldId id="315" r:id="rId37"/>
    <p:sldId id="314" r:id="rId38"/>
    <p:sldId id="318" r:id="rId39"/>
    <p:sldId id="306" r:id="rId40"/>
    <p:sldId id="307" r:id="rId41"/>
    <p:sldId id="322" r:id="rId42"/>
  </p:sldIdLst>
  <p:sldSz cx="12192000" cy="6858000"/>
  <p:notesSz cx="6858000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ine Wigmore" initials="JW" lastIdx="2" clrIdx="0">
    <p:extLst>
      <p:ext uri="{19B8F6BF-5375-455C-9EA6-DF929625EA0E}">
        <p15:presenceInfo xmlns:p15="http://schemas.microsoft.com/office/powerpoint/2012/main" userId="S::Janine.Wigmore@nice.org.uk::5733bd11-97ab-4a5a-98a6-b81e34fe7c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DD9"/>
    <a:srgbClr val="FFF2CC"/>
    <a:srgbClr val="9DC3E6"/>
    <a:srgbClr val="E30613"/>
    <a:srgbClr val="3FA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6" d="100"/>
          <a:sy n="66" d="100"/>
        </p:scale>
        <p:origin x="900" y="-11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58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5427"/>
          </a:xfrm>
          <a:prstGeom prst="rect">
            <a:avLst/>
          </a:prstGeom>
        </p:spPr>
        <p:txBody>
          <a:bodyPr vert="horz" lIns="91826" tIns="45913" rIns="91826" bIns="45913" rtlCol="0"/>
          <a:lstStyle>
            <a:lvl1pPr algn="l">
              <a:defRPr sz="1200"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5427"/>
          </a:xfrm>
          <a:prstGeom prst="rect">
            <a:avLst/>
          </a:prstGeom>
        </p:spPr>
        <p:txBody>
          <a:bodyPr vert="horz" lIns="91826" tIns="45913" rIns="91826" bIns="45913" rtlCol="0"/>
          <a:lstStyle>
            <a:lvl1pPr algn="r">
              <a:defRPr sz="1200">
                <a:latin typeface="Trebuchet MS" panose="020B0603020202020204" pitchFamily="34" charset="0"/>
              </a:defRPr>
            </a:lvl1pPr>
          </a:lstStyle>
          <a:p>
            <a:fld id="{E8519C40-A432-4C61-99D4-93FA5E70D4EE}" type="datetimeFigureOut">
              <a:rPr lang="en-GB" smtClean="0"/>
              <a:pPr/>
              <a:t>26/11/2020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1233488"/>
            <a:ext cx="592772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26" tIns="45913" rIns="91826" bIns="4591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51984"/>
            <a:ext cx="5486400" cy="3887986"/>
          </a:xfrm>
          <a:prstGeom prst="rect">
            <a:avLst/>
          </a:prstGeom>
        </p:spPr>
        <p:txBody>
          <a:bodyPr vert="horz" lIns="91826" tIns="45913" rIns="91826" bIns="45913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5426"/>
          </a:xfrm>
          <a:prstGeom prst="rect">
            <a:avLst/>
          </a:prstGeom>
        </p:spPr>
        <p:txBody>
          <a:bodyPr vert="horz" lIns="91826" tIns="45913" rIns="91826" bIns="45913" rtlCol="0" anchor="b"/>
          <a:lstStyle>
            <a:lvl1pPr algn="l">
              <a:defRPr sz="1200"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826" tIns="45913" rIns="91826" bIns="45913" rtlCol="0" anchor="b"/>
          <a:lstStyle>
            <a:lvl1pPr algn="r">
              <a:defRPr sz="1200">
                <a:latin typeface="Trebuchet MS" panose="020B0603020202020204" pitchFamily="34" charset="0"/>
              </a:defRPr>
            </a:lvl1pPr>
          </a:lstStyle>
          <a:p>
            <a:fld id="{C148540B-FC85-4738-8C3A-3C25C48B44C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022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EFF84-AD1A-4AD7-AD58-AB887B5BB6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209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Carers </a:t>
            </a:r>
            <a:r>
              <a:rPr lang="en-GB" dirty="0" smtClean="0"/>
              <a:t>Assessments </a:t>
            </a:r>
            <a:r>
              <a:rPr lang="en-GB" dirty="0"/>
              <a:t>matter because put simply, we can’t pour from an empty cup.</a:t>
            </a:r>
          </a:p>
          <a:p>
            <a:r>
              <a:rPr lang="en-GB" dirty="0"/>
              <a:t>And to carry on caring, we might need extra support.</a:t>
            </a:r>
          </a:p>
          <a:p>
            <a:r>
              <a:rPr lang="en-GB" dirty="0"/>
              <a:t>The NICE guideline on Supporting Adult Carers notes the benefits of having a carer’s assessment:</a:t>
            </a:r>
          </a:p>
          <a:p>
            <a:r>
              <a:rPr lang="en-GB" dirty="0"/>
              <a:t>Our role and contribution is acknowledged</a:t>
            </a:r>
          </a:p>
          <a:p>
            <a:r>
              <a:rPr lang="en-GB" dirty="0"/>
              <a:t>Our needs can be addressed</a:t>
            </a:r>
          </a:p>
          <a:p>
            <a:r>
              <a:rPr lang="en-GB" dirty="0"/>
              <a:t>We can share valuable knowledge with services.</a:t>
            </a:r>
          </a:p>
          <a:p>
            <a:r>
              <a:rPr lang="en-GB" dirty="0"/>
              <a:t>It is important to recognise that as carers we are actually part of a team – and can work together with services to get the best support for the people we love.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979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OK so now we are going to explore some of the legal stuff</a:t>
            </a:r>
          </a:p>
          <a:p>
            <a:r>
              <a:rPr lang="en-GB" dirty="0"/>
              <a:t>Basically </a:t>
            </a:r>
          </a:p>
          <a:p>
            <a:r>
              <a:rPr lang="en-GB" dirty="0"/>
              <a:t>How do you get a carers assessment?</a:t>
            </a:r>
          </a:p>
          <a:p>
            <a:r>
              <a:rPr lang="en-GB" dirty="0"/>
              <a:t>And What do they look at?</a:t>
            </a:r>
          </a:p>
          <a:p>
            <a:endParaRPr lang="en-GB" dirty="0"/>
          </a:p>
          <a:p>
            <a:r>
              <a:rPr lang="en-GB" dirty="0"/>
              <a:t>The first thing to understand are the different types of carers (legally speaking).</a:t>
            </a:r>
          </a:p>
          <a:p>
            <a:r>
              <a:rPr lang="en-GB" dirty="0"/>
              <a:t>These are:</a:t>
            </a:r>
          </a:p>
          <a:p>
            <a:r>
              <a:rPr lang="en-GB" dirty="0"/>
              <a:t>Parent carers (and non parent carers)</a:t>
            </a:r>
          </a:p>
          <a:p>
            <a:r>
              <a:rPr lang="en-GB" dirty="0"/>
              <a:t>Carers</a:t>
            </a:r>
          </a:p>
          <a:p>
            <a:r>
              <a:rPr lang="en-GB" dirty="0"/>
              <a:t>Young carers</a:t>
            </a:r>
          </a:p>
          <a:p>
            <a:endParaRPr lang="en-GB" dirty="0"/>
          </a:p>
          <a:p>
            <a:r>
              <a:rPr lang="en-GB" dirty="0"/>
              <a:t>So lets look at this in more detail.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734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table – which I hope you can see - summarises the different definitions</a:t>
            </a:r>
          </a:p>
          <a:p>
            <a:endParaRPr lang="en-GB" dirty="0"/>
          </a:p>
          <a:p>
            <a:r>
              <a:rPr lang="en-GB" dirty="0"/>
              <a:t>First of all a Parent carer is someone over 18 with parental responsibility for a disabled child (who’s under 18).  The key bit of law covering parent carers is the Children and  Families Act, but also the Care Act as the children head towards adulthood.</a:t>
            </a:r>
          </a:p>
          <a:p>
            <a:endParaRPr lang="en-GB" dirty="0"/>
          </a:p>
          <a:p>
            <a:r>
              <a:rPr lang="en-GB" dirty="0"/>
              <a:t>Secondly a non-parent carer is someone over 18 with responsibility for a child but they are not the parent. So for example a grandparent. They are not covered by the Children and Families Act, but they are still covered by this regulation from 1995.</a:t>
            </a:r>
          </a:p>
          <a:p>
            <a:endParaRPr lang="en-GB" dirty="0"/>
          </a:p>
          <a:p>
            <a:r>
              <a:rPr lang="en-GB" dirty="0"/>
              <a:t>Next, a Carer is someone over 18 who regularly provides unpaid care for another person over 18. And not because they have a contract or for voluntary work. The key bit of law covering this group is the Care Act 2014</a:t>
            </a:r>
          </a:p>
          <a:p>
            <a:endParaRPr lang="en-GB" dirty="0"/>
          </a:p>
          <a:p>
            <a:r>
              <a:rPr lang="en-GB" dirty="0"/>
              <a:t>Finally a Young Carer is someone under 18 who regularly provides unpaid care for either an adult or another child. Again not under a contract or as a volunteer. They are covered in the Children and  Families Act, but again also the in the Care Act as they approach adulthood.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452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 wanted to note who the law says is a disabled child. Often parent carers don’t see themselves as carers because they don’t recognise their child as being disabled (in the legal sense).</a:t>
            </a:r>
          </a:p>
          <a:p>
            <a:endParaRPr lang="en-GB" dirty="0"/>
          </a:p>
          <a:p>
            <a:r>
              <a:rPr lang="en-GB" dirty="0"/>
              <a:t>There are two definitions in use, and they are both very broad.</a:t>
            </a:r>
          </a:p>
          <a:p>
            <a:r>
              <a:rPr lang="en-GB" dirty="0"/>
              <a:t>Firstly this definition from the Equality Act</a:t>
            </a:r>
          </a:p>
          <a:p>
            <a:r>
              <a:rPr lang="en-GB" dirty="0"/>
              <a:t>‘A physical or mental impairment that has a substantial and long term effect on your ability to do daily activities.’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765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this older definition – which includes some language we don’t really use today, but still holds legally. Note that it refers to a mental disorder </a:t>
            </a:r>
            <a:r>
              <a:rPr lang="en-GB" b="1" dirty="0"/>
              <a:t>of any kind</a:t>
            </a:r>
            <a:r>
              <a:rPr lang="en-GB" dirty="0"/>
              <a:t>, and ‘other disabilities </a:t>
            </a:r>
            <a:r>
              <a:rPr lang="en-GB" b="1" dirty="0"/>
              <a:t>as may be prescribed</a:t>
            </a:r>
            <a:r>
              <a:rPr lang="en-GB" dirty="0"/>
              <a:t>.’</a:t>
            </a:r>
          </a:p>
          <a:p>
            <a:r>
              <a:rPr lang="en-GB" dirty="0"/>
              <a:t>So these are very broad definitions – and don’t exclude neurodevelopmental conditions like autism or ADHD, either with or without a learning disability -  or mental health conditions.</a:t>
            </a:r>
          </a:p>
          <a:p>
            <a:pPr defTabSz="918259">
              <a:defRPr/>
            </a:pPr>
            <a:r>
              <a:rPr lang="en-GB" dirty="0"/>
              <a:t>NB a diagnosis not required.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009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three out of the four groups of carers, the law says councils must do a carers assessment if </a:t>
            </a:r>
          </a:p>
          <a:p>
            <a:pPr marL="172173" indent="-172173">
              <a:spcBef>
                <a:spcPts val="602"/>
              </a:spcBef>
              <a:buFont typeface="Arial" panose="020B0604020202020204" pitchFamily="34" charset="0"/>
              <a:buChar char="•"/>
            </a:pPr>
            <a:r>
              <a:rPr lang="en-GB" dirty="0"/>
              <a:t>it </a:t>
            </a:r>
            <a:r>
              <a:rPr lang="en-GB" b="1" dirty="0"/>
              <a:t>appears</a:t>
            </a:r>
            <a:r>
              <a:rPr lang="en-GB" dirty="0"/>
              <a:t> that a carer may have needs for support</a:t>
            </a:r>
          </a:p>
          <a:p>
            <a:pPr marL="172173" indent="-172173">
              <a:spcBef>
                <a:spcPts val="602"/>
              </a:spcBef>
              <a:buFont typeface="Arial" panose="020B0604020202020204" pitchFamily="34" charset="0"/>
              <a:buChar char="•"/>
            </a:pPr>
            <a:r>
              <a:rPr lang="en-GB" dirty="0"/>
              <a:t>or they </a:t>
            </a:r>
            <a:r>
              <a:rPr lang="en-GB" b="1" dirty="0"/>
              <a:t>request </a:t>
            </a:r>
            <a:r>
              <a:rPr lang="en-GB" dirty="0"/>
              <a:t>an assessment.</a:t>
            </a:r>
          </a:p>
          <a:p>
            <a:endParaRPr lang="en-GB" dirty="0"/>
          </a:p>
          <a:p>
            <a:r>
              <a:rPr lang="en-GB" dirty="0"/>
              <a:t>These are the same rights to an assessment </a:t>
            </a:r>
            <a:r>
              <a:rPr lang="en-GB" dirty="0">
                <a:solidFill>
                  <a:srgbClr val="404041"/>
                </a:solidFill>
              </a:rPr>
              <a:t>as</a:t>
            </a:r>
            <a:r>
              <a:rPr lang="en-GB" b="0" i="0" dirty="0">
                <a:solidFill>
                  <a:srgbClr val="404041"/>
                </a:solidFill>
                <a:effectLst/>
              </a:rPr>
              <a:t> the person being cared for. So we now have equal rights for carers, which is very important.</a:t>
            </a:r>
          </a:p>
          <a:p>
            <a:r>
              <a:rPr lang="en-GB" dirty="0">
                <a:solidFill>
                  <a:srgbClr val="404041"/>
                </a:solidFill>
              </a:rPr>
              <a:t>So you</a:t>
            </a:r>
            <a:r>
              <a:rPr lang="en-GB" b="0" i="0" dirty="0">
                <a:solidFill>
                  <a:srgbClr val="404041"/>
                </a:solidFill>
                <a:effectLst/>
              </a:rPr>
              <a:t> don’t have to ask – </a:t>
            </a:r>
            <a:r>
              <a:rPr lang="en-GB" dirty="0">
                <a:solidFill>
                  <a:srgbClr val="404041"/>
                </a:solidFill>
              </a:rPr>
              <a:t>an assessment</a:t>
            </a:r>
            <a:r>
              <a:rPr lang="en-GB" b="0" i="0" dirty="0">
                <a:solidFill>
                  <a:srgbClr val="404041"/>
                </a:solidFill>
                <a:effectLst/>
              </a:rPr>
              <a:t> could be offered to you.</a:t>
            </a:r>
          </a:p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Because councils have to take ‘reasonable steps’ to identify carers in their area who might have needs for support.</a:t>
            </a:r>
            <a:endParaRPr lang="en-GB" dirty="0"/>
          </a:p>
          <a:p>
            <a:pPr defTabSz="918259">
              <a:defRPr/>
            </a:pPr>
            <a:endParaRPr lang="en-GB" dirty="0"/>
          </a:p>
          <a:p>
            <a:pPr defTabSz="918259">
              <a:defRPr/>
            </a:pPr>
            <a:r>
              <a:rPr lang="en-GB" dirty="0"/>
              <a:t>Also </a:t>
            </a:r>
          </a:p>
          <a:p>
            <a:pPr defTabSz="918259">
              <a:defRPr/>
            </a:pPr>
            <a:r>
              <a:rPr lang="en-GB" dirty="0"/>
              <a:t>For parent carers – if there are two parents providing care, then they </a:t>
            </a:r>
            <a:r>
              <a:rPr lang="en-GB" b="1" dirty="0"/>
              <a:t>both </a:t>
            </a:r>
            <a:r>
              <a:rPr lang="en-GB" dirty="0"/>
              <a:t>should have an assessment.</a:t>
            </a:r>
          </a:p>
          <a:p>
            <a:pPr defTabSz="918259">
              <a:defRPr/>
            </a:pPr>
            <a:r>
              <a:rPr lang="en-GB" dirty="0"/>
              <a:t>For Carers of over 18s - If there’s more than one person providing care, they should </a:t>
            </a:r>
            <a:r>
              <a:rPr lang="en-GB" b="1" dirty="0"/>
              <a:t>all</a:t>
            </a:r>
            <a:r>
              <a:rPr lang="en-GB" dirty="0"/>
              <a:t> get an assessment.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899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Different rules apply to non-parent carers of children.</a:t>
            </a:r>
          </a:p>
          <a:p>
            <a:r>
              <a:rPr lang="en-GB" dirty="0"/>
              <a:t>They only have a right to ask (not offered an assessment based on the appearance of need).</a:t>
            </a:r>
          </a:p>
          <a:p>
            <a:r>
              <a:rPr lang="en-GB" dirty="0"/>
              <a:t>And they have to be providing ‘regular and substantial care’.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975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Carers assessment can be done individually or jointly – that’s at the same time as the needs assessment of the person you care for.</a:t>
            </a:r>
          </a:p>
          <a:p>
            <a:endParaRPr lang="en-GB" dirty="0"/>
          </a:p>
          <a:p>
            <a:r>
              <a:rPr lang="en-GB" dirty="0"/>
              <a:t>For parent carers, this could be at the same time as your child’s social care assessment, or EHC Plan assessment. Your needs can be captured in these plans.</a:t>
            </a:r>
          </a:p>
          <a:p>
            <a:endParaRPr lang="en-GB" dirty="0"/>
          </a:p>
          <a:p>
            <a:r>
              <a:rPr lang="en-GB" dirty="0"/>
              <a:t>Note that autistic children and adults, who don’t have a learning disability </a:t>
            </a:r>
          </a:p>
          <a:p>
            <a:r>
              <a:rPr lang="en-GB" dirty="0"/>
              <a:t>also have a right to social care assessment. Even if a service says they don’t meet their criteria, they still have a right to an assessment.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366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remember that while there may be benefits to having a joint assessment, you don’t have to, and you can ask for an assessment </a:t>
            </a:r>
            <a:r>
              <a:rPr lang="en-GB" b="1" dirty="0"/>
              <a:t>at any time</a:t>
            </a:r>
            <a:r>
              <a:rPr lang="en-GB" dirty="0"/>
              <a:t>.</a:t>
            </a:r>
          </a:p>
          <a:p>
            <a:r>
              <a:rPr lang="en-GB" dirty="0"/>
              <a:t>You can do this by</a:t>
            </a:r>
          </a:p>
          <a:p>
            <a:pPr marL="172173" indent="-172173">
              <a:buFont typeface="Arial" panose="020B0604020202020204" pitchFamily="34" charset="0"/>
              <a:buChar char="•"/>
            </a:pPr>
            <a:r>
              <a:rPr lang="en-GB" dirty="0"/>
              <a:t>Asking your GP to refer you to social services</a:t>
            </a:r>
          </a:p>
          <a:p>
            <a:pPr marL="172173" indent="-172173">
              <a:buFont typeface="Arial" panose="020B0604020202020204" pitchFamily="34" charset="0"/>
              <a:buChar char="•"/>
            </a:pPr>
            <a:r>
              <a:rPr lang="en-GB" dirty="0"/>
              <a:t>Contact your social service team directly (</a:t>
            </a:r>
            <a:r>
              <a:rPr lang="en-GB" dirty="0" err="1"/>
              <a:t>eg</a:t>
            </a:r>
            <a:r>
              <a:rPr lang="en-GB" dirty="0"/>
              <a:t> a disabled </a:t>
            </a:r>
            <a:r>
              <a:rPr lang="en-GB" dirty="0" err="1"/>
              <a:t>childrens</a:t>
            </a:r>
            <a:r>
              <a:rPr lang="en-GB" dirty="0"/>
              <a:t> team or ‘Gateway’ service for adults). Either by phone or in writing. (Template letters are available – which we can share later.)</a:t>
            </a:r>
          </a:p>
          <a:p>
            <a:pPr marL="172173" indent="-172173">
              <a:buFont typeface="Arial" panose="020B0604020202020204" pitchFamily="34" charset="0"/>
              <a:buChar char="•"/>
            </a:pPr>
            <a:r>
              <a:rPr lang="en-GB" dirty="0"/>
              <a:t>Or you can download a questionnaire and complete this yourself – you can have support from the local authority to do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581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B0C0C"/>
                </a:solidFill>
                <a:effectLst/>
              </a:rPr>
              <a:t>So what do carers </a:t>
            </a:r>
            <a:r>
              <a:rPr lang="en-GB" b="0" i="0" dirty="0" smtClean="0">
                <a:solidFill>
                  <a:srgbClr val="0B0C0C"/>
                </a:solidFill>
                <a:effectLst/>
              </a:rPr>
              <a:t>Assessments </a:t>
            </a:r>
            <a:r>
              <a:rPr lang="en-GB" b="0" i="0" dirty="0">
                <a:solidFill>
                  <a:srgbClr val="0B0C0C"/>
                </a:solidFill>
                <a:effectLst/>
              </a:rPr>
              <a:t>look at:</a:t>
            </a:r>
          </a:p>
          <a:p>
            <a:r>
              <a:rPr lang="en-GB" b="0" i="0" dirty="0">
                <a:solidFill>
                  <a:srgbClr val="0B0C0C"/>
                </a:solidFill>
                <a:effectLst/>
              </a:rPr>
              <a:t>Again– don’t be put off by the word assessment.</a:t>
            </a:r>
          </a:p>
          <a:p>
            <a:r>
              <a:rPr lang="en-GB" dirty="0">
                <a:solidFill>
                  <a:srgbClr val="0B0C0C"/>
                </a:solidFill>
              </a:rPr>
              <a:t>Repeat - It is not a test about how good you are at caring.</a:t>
            </a:r>
          </a:p>
          <a:p>
            <a:r>
              <a:rPr lang="en-GB" b="0" i="0" dirty="0">
                <a:solidFill>
                  <a:srgbClr val="0B0C0C"/>
                </a:solidFill>
                <a:effectLst/>
              </a:rPr>
              <a:t>It’s to work out what can be done to make life easier for you.</a:t>
            </a:r>
          </a:p>
          <a:p>
            <a:endParaRPr lang="en-GB" dirty="0">
              <a:solidFill>
                <a:srgbClr val="0B0C0C"/>
              </a:solidFill>
            </a:endParaRPr>
          </a:p>
          <a:p>
            <a:r>
              <a:rPr lang="en-GB" b="0" i="0" dirty="0">
                <a:solidFill>
                  <a:srgbClr val="0B0C0C"/>
                </a:solidFill>
                <a:effectLst/>
              </a:rPr>
              <a:t>It will look at the impact of your caring role on your wellbeing</a:t>
            </a:r>
          </a:p>
          <a:p>
            <a:r>
              <a:rPr lang="en-GB" dirty="0">
                <a:solidFill>
                  <a:srgbClr val="0B0C0C"/>
                </a:solidFill>
              </a:rPr>
              <a:t>What help you might need</a:t>
            </a:r>
          </a:p>
          <a:p>
            <a:r>
              <a:rPr lang="en-GB" b="0" i="0" dirty="0">
                <a:solidFill>
                  <a:srgbClr val="0B0C0C"/>
                </a:solidFill>
                <a:effectLst/>
              </a:rPr>
              <a:t>Whether its appropr</a:t>
            </a:r>
            <a:r>
              <a:rPr lang="en-GB" dirty="0">
                <a:solidFill>
                  <a:srgbClr val="0B0C0C"/>
                </a:solidFill>
              </a:rPr>
              <a:t>iate for you to carry on caring – in light of your needs and wishes.</a:t>
            </a:r>
            <a:endParaRPr lang="en-GB" b="0" i="0" dirty="0">
              <a:solidFill>
                <a:srgbClr val="0B0C0C"/>
              </a:solidFill>
              <a:effectLst/>
            </a:endParaRPr>
          </a:p>
          <a:p>
            <a:endParaRPr lang="en-GB" b="0" i="0" dirty="0">
              <a:solidFill>
                <a:srgbClr val="0B0C0C"/>
              </a:solidFill>
              <a:effectLst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</a:rPr>
              <a:t>For carers of </a:t>
            </a:r>
            <a:r>
              <a:rPr lang="en-GB" dirty="0">
                <a:solidFill>
                  <a:srgbClr val="000000"/>
                </a:solidFill>
              </a:rPr>
              <a:t>under 18s - 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hey also look at the welfare of the disabled child and any other children you have parental responsibility for. </a:t>
            </a:r>
          </a:p>
          <a:p>
            <a:endParaRPr lang="en-GB" b="0" i="0" dirty="0">
              <a:solidFill>
                <a:srgbClr val="000000"/>
              </a:solidFill>
              <a:effectLst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</a:rPr>
              <a:t>For carers of over 18s  - the local authority </a:t>
            </a:r>
            <a:r>
              <a:rPr lang="en-GB" b="0" i="1" dirty="0">
                <a:solidFill>
                  <a:srgbClr val="000000"/>
                </a:solidFill>
                <a:effectLst/>
              </a:rPr>
              <a:t>must not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make any assumptions about what care </a:t>
            </a:r>
            <a:r>
              <a:rPr lang="en-GB" dirty="0">
                <a:solidFill>
                  <a:srgbClr val="000000"/>
                </a:solidFill>
              </a:rPr>
              <a:t>you are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willing and able to </a:t>
            </a:r>
            <a:r>
              <a:rPr lang="en-GB" dirty="0">
                <a:solidFill>
                  <a:srgbClr val="000000"/>
                </a:solidFill>
              </a:rPr>
              <a:t>give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 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All the </a:t>
            </a:r>
            <a:r>
              <a:rPr lang="en-GB" dirty="0" smtClean="0">
                <a:solidFill>
                  <a:srgbClr val="000000"/>
                </a:solidFill>
              </a:rPr>
              <a:t>Assessments </a:t>
            </a:r>
            <a:r>
              <a:rPr lang="en-GB" b="0" dirty="0">
                <a:solidFill>
                  <a:srgbClr val="000000"/>
                </a:solidFill>
              </a:rPr>
              <a:t>focus on preventing needs, and early intervention.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624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Hello everybody and welcome to this introduction to Carers Assessments.</a:t>
            </a:r>
          </a:p>
          <a:p>
            <a:r>
              <a:rPr lang="en-GB" dirty="0"/>
              <a:t>I’m Janine Wigmore and I’m a steering group member of the parent carer forum, Family Voice Calderdale.</a:t>
            </a:r>
          </a:p>
          <a:p>
            <a:r>
              <a:rPr lang="en-GB" dirty="0"/>
              <a:t>I’m mum to two gorgeous children, one of whom I’m caring for today (in the photo).</a:t>
            </a:r>
          </a:p>
          <a:p>
            <a:r>
              <a:rPr lang="en-GB" dirty="0"/>
              <a:t>So I’m sorry I can’t be with you, but I hope you find this presentation helpful.</a:t>
            </a:r>
          </a:p>
          <a:p>
            <a:r>
              <a:rPr lang="en-GB" dirty="0"/>
              <a:t>I’m not a legal expert – but I’ve put together some very useful information from the charities Contact and Carers UK.</a:t>
            </a:r>
          </a:p>
          <a:p>
            <a:r>
              <a:rPr lang="en-GB" dirty="0"/>
              <a:t>I have received some questions in advance, and hope I have covered these in the content.</a:t>
            </a:r>
          </a:p>
          <a:p>
            <a:r>
              <a:rPr lang="en-GB" dirty="0"/>
              <a:t>But if you have any other questions, please raise them at the end and I will do my best to get an answer for you.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139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of the key things an assessment looks at is your wellbeing, and this diagram shows the 9 areas that are considered.</a:t>
            </a:r>
          </a:p>
          <a:p>
            <a:r>
              <a:rPr lang="en-GB" dirty="0"/>
              <a:t>It will look at whether your caring role has an impact on at least one of these areas, </a:t>
            </a:r>
          </a:p>
          <a:p>
            <a:r>
              <a:rPr lang="en-GB" dirty="0"/>
              <a:t>And also the cumulative effect of impacts in a number of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396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259">
              <a:defRPr/>
            </a:pPr>
            <a:r>
              <a:rPr lang="en-GB" dirty="0"/>
              <a:t>When looking at your support needs, there must be regard as to whether </a:t>
            </a:r>
          </a:p>
          <a:p>
            <a:pPr defTabSz="918259">
              <a:defRPr/>
            </a:pPr>
            <a:r>
              <a:rPr lang="en-GB" dirty="0"/>
              <a:t>You want to take part in education, training or recreation</a:t>
            </a:r>
          </a:p>
          <a:p>
            <a:pPr defTabSz="918259">
              <a:defRPr/>
            </a:pPr>
            <a:r>
              <a:rPr lang="en-GB" dirty="0"/>
              <a:t>AND whether you work or want to work.</a:t>
            </a:r>
          </a:p>
          <a:p>
            <a:pPr defTabSz="918259">
              <a:defRPr/>
            </a:pPr>
            <a:r>
              <a:rPr lang="en-GB" dirty="0"/>
              <a:t>This is the same for ALL carers, no matter what age the person you care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767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parent carers, the regulations on Short Breaks also apply.</a:t>
            </a:r>
          </a:p>
          <a:p>
            <a:r>
              <a:rPr lang="en-GB" dirty="0"/>
              <a:t>These say the local authority has to look at whether you’d be able to carry on caring without breaks</a:t>
            </a:r>
          </a:p>
          <a:p>
            <a:r>
              <a:rPr lang="en-GB" dirty="0"/>
              <a:t>AND if you could care more effectively with breaks</a:t>
            </a:r>
          </a:p>
          <a:p>
            <a:r>
              <a:rPr lang="en-GB" dirty="0"/>
              <a:t>These include breaks to help meet the needs of other children</a:t>
            </a:r>
          </a:p>
          <a:p>
            <a:r>
              <a:rPr lang="en-GB" dirty="0"/>
              <a:t>And to do household tasks. </a:t>
            </a:r>
          </a:p>
          <a:p>
            <a:r>
              <a:rPr lang="en-GB" dirty="0"/>
              <a:t>In other words – Local authorities shouldn’t wait until families are in crisis before offering support.</a:t>
            </a:r>
          </a:p>
          <a:p>
            <a:r>
              <a:rPr lang="en-GB" dirty="0"/>
              <a:t>So again the focus is on early intervention.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124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Carers of children should also have an assessment as their child approaches adulthood – at the same time as their child’s transition needs are assessed. </a:t>
            </a:r>
          </a:p>
          <a:p>
            <a:r>
              <a:rPr lang="en-GB" dirty="0"/>
              <a:t>This is covered in the Care Act.</a:t>
            </a:r>
          </a:p>
          <a:p>
            <a:endParaRPr lang="en-GB" dirty="0"/>
          </a:p>
          <a:p>
            <a:r>
              <a:rPr lang="en-GB" dirty="0"/>
              <a:t>It doesn’t specify at what age this should happen - But it could be from age 14, and should be whenever the assessment would be of most benefit for the young person and carer.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234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259">
              <a:defRPr/>
            </a:pPr>
            <a:r>
              <a:rPr lang="en-GB" sz="1400" dirty="0"/>
              <a:t>And just a note about Young Carers.</a:t>
            </a:r>
          </a:p>
          <a:p>
            <a:pPr defTabSz="918259">
              <a:defRPr/>
            </a:pPr>
            <a:r>
              <a:rPr lang="en-GB" sz="1400" dirty="0"/>
              <a:t>An assessment should look at what support they need to achieve want they want to do – really to live an ordinary life. </a:t>
            </a:r>
          </a:p>
          <a:p>
            <a:pPr defTabSz="918259">
              <a:defRPr/>
            </a:pPr>
            <a:r>
              <a:rPr lang="en-GB" sz="1400" dirty="0"/>
              <a:t>And also what needs they’re likely to have on reaching adulthood.</a:t>
            </a:r>
          </a:p>
          <a:p>
            <a:pPr defTabSz="918259">
              <a:defRPr/>
            </a:pPr>
            <a:endParaRPr lang="en-GB" sz="1400" b="1" dirty="0"/>
          </a:p>
          <a:p>
            <a:pPr defTabSz="918259">
              <a:defRPr/>
            </a:pPr>
            <a:r>
              <a:rPr lang="en-GB" sz="1400" dirty="0"/>
              <a:t>It must look at whether other family members rely on the young carer, and whether the local authority should be providing services to the family as a whole.</a:t>
            </a:r>
          </a:p>
          <a:p>
            <a:pPr defTabSz="918259">
              <a:defRPr/>
            </a:pPr>
            <a:endParaRPr lang="en-GB" sz="1400" dirty="0"/>
          </a:p>
          <a:p>
            <a:pPr defTabSz="918259">
              <a:defRPr/>
            </a:pPr>
            <a:endParaRPr lang="en-GB" sz="1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361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300" dirty="0">
                <a:solidFill>
                  <a:srgbClr val="000000"/>
                </a:solidFill>
              </a:rPr>
              <a:t>So that was parent carers and young carers.</a:t>
            </a:r>
          </a:p>
          <a:p>
            <a:pPr>
              <a:defRPr/>
            </a:pPr>
            <a:r>
              <a:rPr lang="en-GB" sz="1300" dirty="0">
                <a:solidFill>
                  <a:srgbClr val="000000"/>
                </a:solidFill>
              </a:rPr>
              <a:t>Now we move onto Adult carers of over 18s.</a:t>
            </a:r>
          </a:p>
          <a:p>
            <a:pPr>
              <a:defRPr/>
            </a:pPr>
            <a:r>
              <a:rPr lang="en-GB" sz="1300" dirty="0">
                <a:solidFill>
                  <a:srgbClr val="000000"/>
                </a:solidFill>
              </a:rPr>
              <a:t>The Care Act introduced a national framework, so this means that wherever you live – the same criteria are applied. </a:t>
            </a:r>
          </a:p>
          <a:p>
            <a:pPr>
              <a:defRPr/>
            </a:pPr>
            <a:endParaRPr lang="en-GB" sz="13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GB" sz="1300" dirty="0"/>
              <a:t>It’s important to note that Carers can be eligible for support, whether or not the adult they care for qualifies for a support plan.</a:t>
            </a:r>
          </a:p>
          <a:p>
            <a:pPr>
              <a:defRPr/>
            </a:pPr>
            <a:endParaRPr lang="en-GB" sz="1300" dirty="0"/>
          </a:p>
          <a:p>
            <a:pPr>
              <a:defRPr/>
            </a:pPr>
            <a:r>
              <a:rPr lang="en-GB" sz="1300" dirty="0"/>
              <a:t>These 3 things are considered:</a:t>
            </a:r>
          </a:p>
          <a:p>
            <a:pPr marL="344347" indent="-344347">
              <a:buAutoNum type="arabicPeriod"/>
              <a:defRPr/>
            </a:pPr>
            <a:r>
              <a:rPr lang="en-GB" sz="1300" dirty="0"/>
              <a:t>Is the care necessary – could the person you are caring for do things for themselves?</a:t>
            </a:r>
          </a:p>
          <a:p>
            <a:pPr marL="344347" indent="-344347">
              <a:buAutoNum type="arabicPeriod"/>
              <a:defRPr/>
            </a:pPr>
            <a:r>
              <a:rPr lang="en-GB" sz="1300" dirty="0"/>
              <a:t>Is there an impact on your well being (that’s the 9 areas we looked at in the wheel diagram).</a:t>
            </a:r>
          </a:p>
          <a:p>
            <a:pPr marL="344347" indent="-344347">
              <a:buAutoNum type="arabicPeriod"/>
              <a:defRPr/>
            </a:pPr>
            <a:r>
              <a:rPr lang="en-GB" sz="1300" dirty="0"/>
              <a:t>Is your health, either physical or mental, getting worse?</a:t>
            </a:r>
          </a:p>
          <a:p>
            <a:pPr>
              <a:defRPr/>
            </a:pPr>
            <a:r>
              <a:rPr lang="en-GB" sz="1300" dirty="0"/>
              <a:t>-or are you unable to achieve certain outcomes.</a:t>
            </a:r>
          </a:p>
          <a:p>
            <a:pPr>
              <a:defRPr/>
            </a:pPr>
            <a:r>
              <a:rPr lang="en-GB" sz="1300" dirty="0"/>
              <a:t>We’ll look at these more closely.</a:t>
            </a:r>
          </a:p>
          <a:p>
            <a:pPr defTabSz="918259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930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984"/>
            <a:ext cx="5486400" cy="1721137"/>
          </a:xfrm>
        </p:spPr>
        <p:txBody>
          <a:bodyPr/>
          <a:lstStyle/>
          <a:p>
            <a:pPr defTabSz="918259">
              <a:defRPr/>
            </a:pPr>
            <a:r>
              <a:rPr lang="en-GB" sz="1400" dirty="0"/>
              <a:t>It looks at 8 areas, you have to be unable to achieve at least one.</a:t>
            </a:r>
          </a:p>
          <a:p>
            <a:pPr defTabSz="918259">
              <a:defRPr/>
            </a:pPr>
            <a:r>
              <a:rPr lang="en-GB" sz="1400" dirty="0"/>
              <a:t>When we say unable – its not just whether you can or can’t do something –</a:t>
            </a:r>
          </a:p>
          <a:p>
            <a:pPr defTabSz="918259">
              <a:defRPr/>
            </a:pPr>
            <a:r>
              <a:rPr lang="en-GB" sz="1400" dirty="0"/>
              <a:t>but whether you’d need support to do it</a:t>
            </a:r>
          </a:p>
          <a:p>
            <a:pPr defTabSz="918259">
              <a:defRPr/>
            </a:pPr>
            <a:r>
              <a:rPr lang="en-GB" sz="1400" dirty="0"/>
              <a:t>Whether it would cause pain or distress</a:t>
            </a:r>
          </a:p>
          <a:p>
            <a:pPr defTabSz="918259">
              <a:defRPr/>
            </a:pPr>
            <a:r>
              <a:rPr lang="en-GB" sz="1400" dirty="0"/>
              <a:t>Whether it would put you or others at risk.</a:t>
            </a:r>
          </a:p>
          <a:p>
            <a:pPr defTabSz="918259">
              <a:defRPr/>
            </a:pPr>
            <a:endParaRPr lang="en-GB" sz="1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84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983"/>
            <a:ext cx="5486400" cy="1953322"/>
          </a:xfrm>
        </p:spPr>
        <p:txBody>
          <a:bodyPr/>
          <a:lstStyle/>
          <a:p>
            <a:r>
              <a:rPr lang="en-GB" dirty="0"/>
              <a:t>So here is the list outcomes.</a:t>
            </a:r>
          </a:p>
          <a:p>
            <a:r>
              <a:rPr lang="en-GB" dirty="0"/>
              <a:t>It’s whether you can</a:t>
            </a:r>
          </a:p>
          <a:p>
            <a:r>
              <a:rPr lang="en-GB" dirty="0"/>
              <a:t>Read.</a:t>
            </a:r>
          </a:p>
          <a:p>
            <a:r>
              <a:rPr lang="en-GB" dirty="0"/>
              <a:t>You can see there’s some overlap with the wellbeing areas.</a:t>
            </a:r>
          </a:p>
          <a:p>
            <a:r>
              <a:rPr lang="en-GB" dirty="0"/>
              <a:t>To be eligible, you would be unable to do at least one of these things because of your caring role.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08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984"/>
            <a:ext cx="5486400" cy="3476559"/>
          </a:xfrm>
        </p:spPr>
        <p:txBody>
          <a:bodyPr/>
          <a:lstStyle/>
          <a:p>
            <a:pPr defTabSz="918259">
              <a:defRPr/>
            </a:pPr>
            <a:r>
              <a:rPr lang="en-GB" dirty="0"/>
              <a:t>Lets look at Who’s involved in doing an assessment</a:t>
            </a:r>
          </a:p>
          <a:p>
            <a:pPr defTabSz="918259">
              <a:defRPr/>
            </a:pPr>
            <a:r>
              <a:rPr lang="en-GB" dirty="0"/>
              <a:t>First of all it must involve you – the individual being assessed</a:t>
            </a:r>
          </a:p>
          <a:p>
            <a:pPr defTabSz="918259">
              <a:defRPr/>
            </a:pPr>
            <a:r>
              <a:rPr lang="en-GB" dirty="0"/>
              <a:t>It must be ‘person-led’.</a:t>
            </a:r>
          </a:p>
          <a:p>
            <a:pPr marL="172173" indent="-172173" defTabSz="918259">
              <a:buFont typeface="Arial" panose="020B0604020202020204" pitchFamily="34" charset="0"/>
              <a:buChar char="•"/>
              <a:defRPr/>
            </a:pPr>
            <a:r>
              <a:rPr lang="en-GB" dirty="0"/>
              <a:t>Then if a parent – they might involve any children </a:t>
            </a:r>
          </a:p>
          <a:p>
            <a:pPr marL="172173" indent="-172173" defTabSz="918259">
              <a:buFont typeface="Arial" panose="020B0604020202020204" pitchFamily="34" charset="0"/>
              <a:buChar char="•"/>
              <a:defRPr/>
            </a:pPr>
            <a:r>
              <a:rPr lang="en-GB" dirty="0"/>
              <a:t>If a young carer, they would include parents.</a:t>
            </a:r>
          </a:p>
          <a:p>
            <a:pPr marL="172173" indent="-172173" defTabSz="918259">
              <a:buFont typeface="Arial" panose="020B0604020202020204" pitchFamily="34" charset="0"/>
              <a:buChar char="•"/>
              <a:defRPr/>
            </a:pPr>
            <a:r>
              <a:rPr lang="en-GB" dirty="0"/>
              <a:t>Also ‘any person the carer requests.’ This could be a friend or family member, but also an independent advocate.</a:t>
            </a:r>
          </a:p>
          <a:p>
            <a:pPr defTabSz="918259">
              <a:defRPr/>
            </a:pPr>
            <a:endParaRPr lang="en-GB" dirty="0"/>
          </a:p>
          <a:p>
            <a:pPr algn="l"/>
            <a:r>
              <a:rPr lang="en-GB" b="0" i="0" dirty="0">
                <a:effectLst/>
              </a:rPr>
              <a:t>There are some rules on this: If it </a:t>
            </a:r>
            <a:r>
              <a:rPr lang="en-GB" b="1" i="0" dirty="0">
                <a:effectLst/>
              </a:rPr>
              <a:t>appears </a:t>
            </a:r>
            <a:r>
              <a:rPr lang="en-GB" b="0" i="0" dirty="0">
                <a:effectLst/>
              </a:rPr>
              <a:t>to the authority that </a:t>
            </a:r>
          </a:p>
          <a:p>
            <a:pPr algn="l"/>
            <a:r>
              <a:rPr lang="en-GB" dirty="0"/>
              <a:t>someone would have a </a:t>
            </a:r>
            <a:r>
              <a:rPr lang="en-GB" b="1" i="0" dirty="0">
                <a:effectLst/>
              </a:rPr>
              <a:t>substantial difficulty</a:t>
            </a:r>
            <a:r>
              <a:rPr lang="en-GB" b="0" i="0" dirty="0">
                <a:effectLst/>
              </a:rPr>
              <a:t> in being involved in the assessment, </a:t>
            </a:r>
          </a:p>
          <a:p>
            <a:pPr algn="l"/>
            <a:r>
              <a:rPr lang="en-GB" b="0" i="0" dirty="0">
                <a:effectLst/>
              </a:rPr>
              <a:t>and there isn’t anyone </a:t>
            </a:r>
            <a:r>
              <a:rPr lang="en-GB" b="1" i="0" dirty="0">
                <a:effectLst/>
              </a:rPr>
              <a:t>appropriate</a:t>
            </a:r>
            <a:r>
              <a:rPr lang="en-GB" b="0" i="0" dirty="0">
                <a:effectLst/>
              </a:rPr>
              <a:t> to support them.</a:t>
            </a:r>
          </a:p>
          <a:p>
            <a:pPr algn="l"/>
            <a:r>
              <a:rPr lang="en-GB" b="0" i="0" dirty="0">
                <a:effectLst/>
              </a:rPr>
              <a:t>An </a:t>
            </a:r>
            <a:r>
              <a:rPr lang="en-GB" b="1" i="0" dirty="0">
                <a:effectLst/>
              </a:rPr>
              <a:t>independent advocate</a:t>
            </a:r>
            <a:r>
              <a:rPr lang="en-GB" b="0" i="0" dirty="0">
                <a:effectLst/>
              </a:rPr>
              <a:t> </a:t>
            </a:r>
            <a:r>
              <a:rPr lang="en-GB" b="1" i="0" u="none" dirty="0">
                <a:effectLst/>
              </a:rPr>
              <a:t>must be appointed to help them.</a:t>
            </a:r>
          </a:p>
          <a:p>
            <a:pPr algn="l"/>
            <a:endParaRPr lang="en-GB" b="1" dirty="0"/>
          </a:p>
          <a:p>
            <a:pPr marL="172173" indent="-172173">
              <a:buFont typeface="Arial" panose="020B0604020202020204" pitchFamily="34" charset="0"/>
              <a:buChar char="•"/>
            </a:pPr>
            <a:r>
              <a:rPr lang="en-GB" dirty="0"/>
              <a:t>Finally social services – the person doing the assessment must be someone who is appropriately trained. And If you have a particular need or condition, it must be someone with an understanding of this</a:t>
            </a:r>
            <a:endParaRPr lang="en-GB" sz="1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1039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982"/>
            <a:ext cx="5486400" cy="2598848"/>
          </a:xfrm>
        </p:spPr>
        <p:txBody>
          <a:bodyPr/>
          <a:lstStyle/>
          <a:p>
            <a:pPr defTabSz="918259">
              <a:defRPr/>
            </a:pPr>
            <a:r>
              <a:rPr lang="en-GB" sz="1400" dirty="0"/>
              <a:t>Now we move on to the outcome of the assessment - What help you might get.</a:t>
            </a:r>
          </a:p>
          <a:p>
            <a:pPr defTabSz="918259">
              <a:defRPr/>
            </a:pPr>
            <a:r>
              <a:rPr lang="en-GB" sz="1400" dirty="0"/>
              <a:t>For parent carers this is likely to be ‘short breaks’ – not a weekend in Barcelona (sadly), but access to:</a:t>
            </a:r>
          </a:p>
          <a:p>
            <a:pPr defTabSz="918259">
              <a:defRPr/>
            </a:pPr>
            <a:r>
              <a:rPr lang="en-GB" sz="1400" dirty="0"/>
              <a:t>Read.</a:t>
            </a:r>
          </a:p>
          <a:p>
            <a:pPr defTabSz="918259">
              <a:defRPr/>
            </a:pPr>
            <a:r>
              <a:rPr lang="en-GB" sz="1400" dirty="0"/>
              <a:t>Note that you can an access  some short breaks activities without an assessment.</a:t>
            </a:r>
          </a:p>
          <a:p>
            <a:pPr defTabSz="918259">
              <a:defRPr/>
            </a:pPr>
            <a:r>
              <a:rPr lang="en-GB" sz="1400" dirty="0"/>
              <a:t>Have a look at the Short Breaks Statement on your Local Offer website – NB Kirklees consulting on theirs.</a:t>
            </a:r>
          </a:p>
          <a:p>
            <a:pPr defTabSz="918259">
              <a:defRPr/>
            </a:pPr>
            <a:r>
              <a:rPr lang="en-GB" sz="1400" dirty="0"/>
              <a:t>Short breaks are available either as a service or as a direct payment.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55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this is what we’ll be covering today.</a:t>
            </a:r>
          </a:p>
          <a:p>
            <a:r>
              <a:rPr lang="en-GB" dirty="0"/>
              <a:t>We’ll start with the big picture</a:t>
            </a:r>
          </a:p>
          <a:p>
            <a:r>
              <a:rPr lang="en-GB" dirty="0"/>
              <a:t>‘What are carers </a:t>
            </a:r>
            <a:r>
              <a:rPr lang="en-GB" dirty="0" smtClean="0"/>
              <a:t>Assessments, </a:t>
            </a:r>
            <a:r>
              <a:rPr lang="en-GB" dirty="0"/>
              <a:t>who are they for and why do they matter?’</a:t>
            </a:r>
          </a:p>
          <a:p>
            <a:r>
              <a:rPr lang="en-GB" dirty="0"/>
              <a:t>Then look at the legal stuff</a:t>
            </a:r>
          </a:p>
          <a:p>
            <a:r>
              <a:rPr lang="en-GB" dirty="0"/>
              <a:t>And then look at the difference they can make in terms of the help you may be able to get.</a:t>
            </a:r>
          </a:p>
          <a:p>
            <a:r>
              <a:rPr lang="en-GB" dirty="0"/>
              <a:t>And finally an update on legal changes due to the pandemic and how this affects carers.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246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984"/>
            <a:ext cx="5486400" cy="2802966"/>
          </a:xfrm>
        </p:spPr>
        <p:txBody>
          <a:bodyPr/>
          <a:lstStyle/>
          <a:p>
            <a:r>
              <a:rPr lang="en-GB" dirty="0"/>
              <a:t>For Carers of over 18s, an assessment could result in a support plan for that carer</a:t>
            </a:r>
          </a:p>
          <a:p>
            <a:r>
              <a:rPr lang="en-GB" dirty="0"/>
              <a:t>And access to a personal budget.</a:t>
            </a:r>
          </a:p>
          <a:p>
            <a:r>
              <a:rPr lang="en-GB" dirty="0"/>
              <a:t>This could be a regular weekly payment or a one off amount.</a:t>
            </a:r>
          </a:p>
          <a:p>
            <a:r>
              <a:rPr lang="en-GB" dirty="0"/>
              <a:t>In Calderdale for example, weekly payments are about £20, and are to cover things like:</a:t>
            </a:r>
          </a:p>
          <a:p>
            <a:r>
              <a:rPr lang="en-GB" dirty="0"/>
              <a:t>Transport</a:t>
            </a:r>
          </a:p>
          <a:p>
            <a:r>
              <a:rPr lang="en-GB" dirty="0"/>
              <a:t>Promoting wellbeing (</a:t>
            </a:r>
            <a:r>
              <a:rPr lang="en-GB" dirty="0" err="1"/>
              <a:t>eg</a:t>
            </a:r>
            <a:r>
              <a:rPr lang="en-GB" dirty="0"/>
              <a:t> a gym membership or beauty treatments)</a:t>
            </a:r>
          </a:p>
          <a:p>
            <a:r>
              <a:rPr lang="en-GB" dirty="0"/>
              <a:t>Or help in the home or garden.</a:t>
            </a:r>
          </a:p>
          <a:p>
            <a:endParaRPr lang="en-GB" dirty="0"/>
          </a:p>
          <a:p>
            <a:r>
              <a:rPr lang="en-GB" dirty="0"/>
              <a:t>But remember that the assessment has to look at broader issues such as access to work and suitable housing. </a:t>
            </a:r>
          </a:p>
          <a:p>
            <a:r>
              <a:rPr lang="en-GB" dirty="0"/>
              <a:t>So if a carers needs are over and above what a small personal budget would cover, these might be considered by a panel (as they are in Calderdale).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286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Carers of over 18s might also benefit from support provided to the person they care for.</a:t>
            </a:r>
          </a:p>
          <a:p>
            <a:endParaRPr lang="en-GB" dirty="0"/>
          </a:p>
          <a:p>
            <a:r>
              <a:rPr lang="en-GB" dirty="0"/>
              <a:t>This can include </a:t>
            </a:r>
          </a:p>
          <a:p>
            <a:r>
              <a:rPr lang="en-GB" dirty="0"/>
              <a:t>Adaptations to make moving around the home easier, and for example to reduce the need for lifting.</a:t>
            </a:r>
          </a:p>
          <a:p>
            <a:r>
              <a:rPr lang="en-GB" dirty="0"/>
              <a:t>Delivered meals</a:t>
            </a:r>
          </a:p>
          <a:p>
            <a:r>
              <a:rPr lang="en-GB" dirty="0"/>
              <a:t>Laundry services</a:t>
            </a:r>
          </a:p>
          <a:p>
            <a:r>
              <a:rPr lang="en-GB" dirty="0"/>
              <a:t>Transport</a:t>
            </a:r>
          </a:p>
          <a:p>
            <a:r>
              <a:rPr lang="en-GB" dirty="0"/>
              <a:t>Additional care in the home </a:t>
            </a:r>
          </a:p>
          <a:p>
            <a:r>
              <a:rPr lang="en-GB" dirty="0"/>
              <a:t>Or replacement care, to enable the carer to go out.</a:t>
            </a:r>
          </a:p>
          <a:p>
            <a:r>
              <a:rPr lang="en-GB" dirty="0"/>
              <a:t>This would include daytime or overnight care.</a:t>
            </a:r>
          </a:p>
          <a:p>
            <a:endParaRPr lang="en-GB" dirty="0"/>
          </a:p>
          <a:p>
            <a:r>
              <a:rPr lang="en-GB" dirty="0"/>
              <a:t>This support would be available either as a service or as a direct payment.</a:t>
            </a:r>
          </a:p>
          <a:p>
            <a:endParaRPr lang="en-GB" dirty="0"/>
          </a:p>
          <a:p>
            <a:r>
              <a:rPr lang="en-GB" dirty="0"/>
              <a:t>Remember that when the needs of the person who is cared for are assessed, local authorities can’t make assumptions about the level of care </a:t>
            </a:r>
            <a:r>
              <a:rPr lang="en-GB" dirty="0">
                <a:solidFill>
                  <a:srgbClr val="000000"/>
                </a:solidFill>
              </a:rPr>
              <a:t>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hat </a:t>
            </a:r>
            <a:r>
              <a:rPr lang="en-GB" dirty="0">
                <a:solidFill>
                  <a:srgbClr val="000000"/>
                </a:solidFill>
              </a:rPr>
              <a:t>you are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willing and able to give. 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522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982"/>
            <a:ext cx="5486400" cy="2883340"/>
          </a:xfrm>
        </p:spPr>
        <p:txBody>
          <a:bodyPr/>
          <a:lstStyle/>
          <a:p>
            <a:pPr defTabSz="918259">
              <a:defRPr/>
            </a:pPr>
            <a:r>
              <a:rPr lang="en-GB" sz="1400" dirty="0"/>
              <a:t>The Care Act says that local authorities can charge carers for services they provide.</a:t>
            </a:r>
          </a:p>
          <a:p>
            <a:pPr defTabSz="918259">
              <a:defRPr/>
            </a:pPr>
            <a:endParaRPr lang="en-GB" sz="1400" dirty="0"/>
          </a:p>
          <a:p>
            <a:pPr defTabSz="918259">
              <a:defRPr/>
            </a:pPr>
            <a:r>
              <a:rPr lang="en-GB" sz="1400" dirty="0"/>
              <a:t>But – they would have to do a financial assessment first, to ensure that any charges don’t have a negative impact on wellbeing</a:t>
            </a:r>
          </a:p>
          <a:p>
            <a:pPr defTabSz="918259">
              <a:defRPr/>
            </a:pPr>
            <a:r>
              <a:rPr lang="en-GB" sz="1400" dirty="0"/>
              <a:t>There ‘s also a Minimum Income Guarantee,  so that earnings and some benefits are not included in the calculations.</a:t>
            </a:r>
          </a:p>
          <a:p>
            <a:pPr lvl="0">
              <a:defRPr/>
            </a:pPr>
            <a:endParaRPr lang="en-GB" sz="1400" dirty="0"/>
          </a:p>
          <a:p>
            <a:pPr defTabSz="918259">
              <a:defRPr/>
            </a:pPr>
            <a:r>
              <a:rPr lang="en-GB" sz="1400" dirty="0"/>
              <a:t>Also important to note that Carers can’t be charged for support that’s for the person they care for (and vice versa – people who need care can’t be charged for support that’s for their Carers.)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5575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984"/>
            <a:ext cx="5486400" cy="2573333"/>
          </a:xfrm>
        </p:spPr>
        <p:txBody>
          <a:bodyPr/>
          <a:lstStyle/>
          <a:p>
            <a:r>
              <a:rPr lang="en-GB" dirty="0"/>
              <a:t>A quick note about support available for Young carers.</a:t>
            </a:r>
          </a:p>
          <a:p>
            <a:r>
              <a:rPr lang="en-GB" dirty="0"/>
              <a:t>Local authorities usually have a Young carers service that provides</a:t>
            </a:r>
          </a:p>
          <a:p>
            <a:r>
              <a:rPr lang="en-GB" dirty="0"/>
              <a:t>Respite services,</a:t>
            </a:r>
          </a:p>
          <a:p>
            <a:r>
              <a:rPr lang="en-GB" dirty="0"/>
              <a:t>1:1 support sessions or group sessions</a:t>
            </a:r>
          </a:p>
          <a:p>
            <a:r>
              <a:rPr lang="en-GB" dirty="0"/>
              <a:t>Support in school such as Young Carers passports</a:t>
            </a:r>
          </a:p>
          <a:p>
            <a:r>
              <a:rPr lang="en-GB" dirty="0"/>
              <a:t>Or support for the whole family.</a:t>
            </a:r>
          </a:p>
          <a:p>
            <a:endParaRPr lang="en-GB" dirty="0"/>
          </a:p>
          <a:p>
            <a:r>
              <a:rPr lang="en-GB" dirty="0"/>
              <a:t>Note that support for a Young person who may be helping an adult or have a disabled brother or sister could access support from the age of 8.  So if you are a parent carer with more than one child, this is something to consider.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4666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981"/>
            <a:ext cx="5486400" cy="1677762"/>
          </a:xfrm>
        </p:spPr>
        <p:txBody>
          <a:bodyPr/>
          <a:lstStyle/>
          <a:p>
            <a:r>
              <a:rPr lang="en-GB" dirty="0"/>
              <a:t>So what happens if you have an assessment, and you don’t agree with the outcome?</a:t>
            </a:r>
          </a:p>
          <a:p>
            <a:r>
              <a:rPr lang="en-GB" dirty="0"/>
              <a:t>Well, firstly you should be given clear written reasons for the decision – this applies for all carers.</a:t>
            </a:r>
          </a:p>
          <a:p>
            <a:r>
              <a:rPr lang="en-GB" dirty="0"/>
              <a:t>If you don’t agree with those reasons you can then follow your local authority’s complaints procedure.</a:t>
            </a:r>
          </a:p>
          <a:p>
            <a:r>
              <a:rPr lang="en-GB" dirty="0"/>
              <a:t>It would be also worth getting in touch with your local carers organisation to discuss your situation. </a:t>
            </a:r>
          </a:p>
          <a:p>
            <a:r>
              <a:rPr lang="en-GB" dirty="0"/>
              <a:t> We’ll have details about these at the end of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652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/>
              <a:t>So finally, a </a:t>
            </a:r>
            <a:r>
              <a:rPr lang="en-GB" sz="1400" dirty="0" err="1"/>
              <a:t>Covid</a:t>
            </a:r>
            <a:r>
              <a:rPr lang="en-GB" sz="1400" dirty="0"/>
              <a:t> update.</a:t>
            </a:r>
          </a:p>
          <a:p>
            <a:endParaRPr lang="en-GB" sz="1400" dirty="0"/>
          </a:p>
          <a:p>
            <a:r>
              <a:rPr lang="en-GB" sz="1400" dirty="0"/>
              <a:t>For parent carers.</a:t>
            </a:r>
          </a:p>
          <a:p>
            <a:endParaRPr lang="en-GB" sz="1400" dirty="0"/>
          </a:p>
          <a:p>
            <a:r>
              <a:rPr lang="en-GB" sz="1400" dirty="0"/>
              <a:t>There have been no changes to social care </a:t>
            </a:r>
            <a:r>
              <a:rPr lang="en-GB" sz="1400" dirty="0" smtClean="0"/>
              <a:t>Assessments </a:t>
            </a:r>
            <a:r>
              <a:rPr lang="en-GB" sz="1400" dirty="0"/>
              <a:t>for disabled children and their carers, this year.</a:t>
            </a:r>
          </a:p>
          <a:p>
            <a:endParaRPr lang="en-GB" sz="1400" dirty="0"/>
          </a:p>
          <a:p>
            <a:r>
              <a:rPr lang="en-GB" sz="1400" b="1" dirty="0"/>
              <a:t>Except </a:t>
            </a:r>
            <a:r>
              <a:rPr lang="en-GB" sz="1400" dirty="0"/>
              <a:t>for transition </a:t>
            </a:r>
            <a:r>
              <a:rPr lang="en-GB" sz="1400" dirty="0" smtClean="0"/>
              <a:t>Assessments </a:t>
            </a:r>
            <a:r>
              <a:rPr lang="en-GB" sz="1400" dirty="0"/>
              <a:t>(This comes under changes to the Care Act covered on the next slide).  </a:t>
            </a:r>
          </a:p>
          <a:p>
            <a:endParaRPr lang="en-GB" sz="1400" dirty="0"/>
          </a:p>
          <a:p>
            <a:r>
              <a:rPr lang="en-GB" sz="1400" dirty="0"/>
              <a:t>The government has also introduced guidance on the flexible use of direct payments during the pandemic. </a:t>
            </a:r>
          </a:p>
          <a:p>
            <a:r>
              <a:rPr lang="en-GB" sz="1400" dirty="0"/>
              <a:t>So if support you would usually access is not available at the moment, you are allowed to use payments on other things - providing they meet an assessed need.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438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81493" y="4733901"/>
            <a:ext cx="5486400" cy="4892635"/>
          </a:xfrm>
        </p:spPr>
        <p:txBody>
          <a:bodyPr/>
          <a:lstStyle/>
          <a:p>
            <a:pPr lvl="0">
              <a:defRPr/>
            </a:pPr>
            <a:r>
              <a:rPr lang="en-GB" dirty="0"/>
              <a:t>The Coronavirus Act has made changes to the Care Act. These are known as easements.</a:t>
            </a:r>
          </a:p>
          <a:p>
            <a:pPr lvl="0"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It means that council’s </a:t>
            </a:r>
            <a:r>
              <a:rPr lang="en-GB" b="1" dirty="0"/>
              <a:t>could</a:t>
            </a:r>
            <a:r>
              <a:rPr lang="en-GB" dirty="0"/>
              <a:t> now relax their duties – </a:t>
            </a:r>
          </a:p>
          <a:p>
            <a:pPr>
              <a:defRPr/>
            </a:pPr>
            <a:r>
              <a:rPr lang="en-GB" dirty="0"/>
              <a:t>So changing from a duty to meet needs, to a power to meet needs.</a:t>
            </a:r>
          </a:p>
          <a:p>
            <a:pPr>
              <a:defRPr/>
            </a:pPr>
            <a:r>
              <a:rPr lang="en-GB" dirty="0"/>
              <a:t>BUT changes are only to be made where this is </a:t>
            </a:r>
            <a:r>
              <a:rPr lang="en-GB" b="1" dirty="0"/>
              <a:t>essential.</a:t>
            </a:r>
          </a:p>
          <a:p>
            <a:pPr>
              <a:defRPr/>
            </a:pPr>
            <a:r>
              <a:rPr lang="en-GB" dirty="0"/>
              <a:t>Local authorities still have to: take reasonable steps to meet needs, respond to requests for assessment (except for transition </a:t>
            </a:r>
            <a:r>
              <a:rPr lang="en-GB" dirty="0" smtClean="0"/>
              <a:t>Assessments), </a:t>
            </a:r>
            <a:r>
              <a:rPr lang="en-GB" dirty="0"/>
              <a:t>and uphold people’s human rights.</a:t>
            </a:r>
          </a:p>
          <a:p>
            <a:pPr>
              <a:defRPr/>
            </a:pPr>
            <a:r>
              <a:rPr lang="en-GB" dirty="0"/>
              <a:t>They don’t have to do detailed </a:t>
            </a:r>
            <a:r>
              <a:rPr lang="en-GB" dirty="0" smtClean="0"/>
              <a:t>Assessments </a:t>
            </a:r>
            <a:r>
              <a:rPr lang="en-GB" dirty="0"/>
              <a:t>or support plans  -</a:t>
            </a:r>
          </a:p>
          <a:p>
            <a:pPr>
              <a:defRPr/>
            </a:pPr>
            <a:r>
              <a:rPr lang="en-GB" dirty="0"/>
              <a:t>But they must still complete these when the easements eventually end.</a:t>
            </a:r>
          </a:p>
          <a:p>
            <a:r>
              <a:rPr lang="en-GB" dirty="0"/>
              <a:t>They could also temporarily suspend or cancel services –</a:t>
            </a:r>
          </a:p>
          <a:p>
            <a:r>
              <a:rPr lang="en-GB" dirty="0"/>
              <a:t>But they must use their ‘best endeavours’ which is a legal term, to maintain support, and must inform you of any changes.</a:t>
            </a:r>
          </a:p>
          <a:p>
            <a:endParaRPr lang="en-GB" dirty="0"/>
          </a:p>
          <a:p>
            <a:r>
              <a:rPr lang="en-GB" dirty="0"/>
              <a:t>Not all local authorities have chosen to use these easements</a:t>
            </a:r>
          </a:p>
          <a:p>
            <a:pPr defTabSz="918259">
              <a:defRPr/>
            </a:pPr>
            <a:r>
              <a:rPr lang="en-GB" dirty="0"/>
              <a:t>So If you are seeking an assessment  - Ask about any delays, or if there is any new information to be aware of.</a:t>
            </a:r>
          </a:p>
          <a:p>
            <a:pPr defTabSz="918259">
              <a:defRPr/>
            </a:pPr>
            <a:endParaRPr lang="en-GB" dirty="0"/>
          </a:p>
          <a:p>
            <a:r>
              <a:rPr lang="en-GB" dirty="0"/>
              <a:t>In Calderdale -  with regard to Carers Personal budgets</a:t>
            </a:r>
          </a:p>
          <a:p>
            <a:pPr defTabSz="918259"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6950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984"/>
            <a:ext cx="5486400" cy="2578982"/>
          </a:xfrm>
        </p:spPr>
        <p:txBody>
          <a:bodyPr/>
          <a:lstStyle/>
          <a:p>
            <a:r>
              <a:rPr lang="en-GB" sz="1400" dirty="0"/>
              <a:t>In Calderdale, as an example</a:t>
            </a:r>
          </a:p>
          <a:p>
            <a:endParaRPr lang="en-GB" sz="1400" dirty="0"/>
          </a:p>
          <a:p>
            <a:r>
              <a:rPr lang="en-GB" sz="1400" dirty="0"/>
              <a:t>There are no face to face </a:t>
            </a:r>
            <a:r>
              <a:rPr lang="en-GB" sz="1400" dirty="0" smtClean="0"/>
              <a:t>Assessments, </a:t>
            </a:r>
            <a:r>
              <a:rPr lang="en-GB" sz="1400" dirty="0"/>
              <a:t>but support to complete a carers assessment can be done over the phone. </a:t>
            </a:r>
          </a:p>
          <a:p>
            <a:r>
              <a:rPr lang="en-GB" sz="1400" dirty="0"/>
              <a:t>And you can still download a form from the council website, or ask for one to be posted out to you.</a:t>
            </a:r>
          </a:p>
          <a:p>
            <a:r>
              <a:rPr lang="en-GB" sz="1400" dirty="0"/>
              <a:t>There are no new awards at present for activities that can’t be accessed during lockdown (gym membership, beauty treatments etc).</a:t>
            </a:r>
          </a:p>
          <a:p>
            <a:r>
              <a:rPr lang="en-GB" sz="1400" dirty="0"/>
              <a:t>Existing awards have been given flexible extensions, so if you were claiming for driving lessons for 4 months this would be extended for an extra year. Or this could be longer if person you care for is shielding .</a:t>
            </a:r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3316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982"/>
            <a:ext cx="5486400" cy="4410402"/>
          </a:xfrm>
        </p:spPr>
        <p:txBody>
          <a:bodyPr/>
          <a:lstStyle/>
          <a:p>
            <a:r>
              <a:rPr lang="en-GB" dirty="0"/>
              <a:t>So  to sum up, carers </a:t>
            </a:r>
            <a:r>
              <a:rPr lang="en-GB" dirty="0" smtClean="0"/>
              <a:t>Assessments </a:t>
            </a:r>
            <a:r>
              <a:rPr lang="en-GB" dirty="0"/>
              <a:t>are important because you are important.</a:t>
            </a:r>
          </a:p>
          <a:p>
            <a:endParaRPr lang="en-GB" dirty="0"/>
          </a:p>
          <a:p>
            <a:r>
              <a:rPr lang="en-GB" dirty="0"/>
              <a:t>To access one can be as easy as making a phone call or downloading a questionnaire from a website.</a:t>
            </a:r>
          </a:p>
          <a:p>
            <a:endParaRPr lang="en-GB" dirty="0"/>
          </a:p>
          <a:p>
            <a:r>
              <a:rPr lang="en-GB" dirty="0"/>
              <a:t>If you need any help with a Carers assessment – these organisations have lots of information and can give practical support. </a:t>
            </a:r>
          </a:p>
          <a:p>
            <a:endParaRPr lang="en-GB" dirty="0"/>
          </a:p>
          <a:p>
            <a:r>
              <a:rPr lang="en-GB" dirty="0"/>
              <a:t>Starting with the local ones.</a:t>
            </a:r>
          </a:p>
          <a:p>
            <a:r>
              <a:rPr lang="en-GB" dirty="0"/>
              <a:t>In Calderdale</a:t>
            </a:r>
          </a:p>
          <a:p>
            <a:r>
              <a:rPr lang="en-GB" dirty="0"/>
              <a:t>In Kirklees</a:t>
            </a:r>
          </a:p>
          <a:p>
            <a:endParaRPr lang="en-GB" dirty="0"/>
          </a:p>
          <a:p>
            <a:r>
              <a:rPr lang="en-GB" dirty="0"/>
              <a:t>And nationally, these organisations have lots of information on their websites and helplines you could ring.</a:t>
            </a:r>
          </a:p>
          <a:p>
            <a:endParaRPr lang="en-GB" dirty="0"/>
          </a:p>
          <a:p>
            <a:r>
              <a:rPr lang="en-GB" dirty="0"/>
              <a:t>There are a series of fact sheets about the Care Act on the gov.uk website</a:t>
            </a:r>
          </a:p>
          <a:p>
            <a:r>
              <a:rPr lang="en-GB" dirty="0"/>
              <a:t>And NICE have new guidance on Support for adult carers which is on the NICE website.</a:t>
            </a:r>
          </a:p>
          <a:p>
            <a:endParaRPr lang="en-GB" dirty="0"/>
          </a:p>
          <a:p>
            <a:r>
              <a:rPr lang="en-GB" dirty="0"/>
              <a:t>We’ll make sure details of all these are available after the webinar.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125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for listening</a:t>
            </a:r>
          </a:p>
          <a:p>
            <a:endParaRPr lang="en-GB" dirty="0"/>
          </a:p>
          <a:p>
            <a:r>
              <a:rPr lang="en-GB" dirty="0"/>
              <a:t>I hope you feel that you now know more about your rights as a carer, and if you haven’t already – that you would consider asking for a carers assessment.</a:t>
            </a:r>
          </a:p>
          <a:p>
            <a:endParaRPr lang="en-GB" dirty="0"/>
          </a:p>
          <a:p>
            <a:r>
              <a:rPr lang="en-GB" dirty="0"/>
              <a:t>I’m sorry I can’t answer any questions directly, but if you forward them to the host, they can be sent on to me.</a:t>
            </a:r>
          </a:p>
          <a:p>
            <a:endParaRPr lang="en-GB" dirty="0"/>
          </a:p>
          <a:p>
            <a:r>
              <a:rPr lang="en-GB" dirty="0"/>
              <a:t>Hope you all enjoy the rest of Carers Rights Day!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85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B0C0C"/>
                </a:solidFill>
                <a:effectLst/>
              </a:rPr>
              <a:t>So what are cares </a:t>
            </a:r>
            <a:r>
              <a:rPr lang="en-GB" b="0" i="0" dirty="0" smtClean="0">
                <a:solidFill>
                  <a:srgbClr val="0B0C0C"/>
                </a:solidFill>
                <a:effectLst/>
              </a:rPr>
              <a:t>Assessments?</a:t>
            </a:r>
            <a:endParaRPr lang="en-GB" b="0" i="0" dirty="0">
              <a:solidFill>
                <a:srgbClr val="0B0C0C"/>
              </a:solidFill>
              <a:effectLst/>
            </a:endParaRPr>
          </a:p>
          <a:p>
            <a:r>
              <a:rPr lang="en-GB" dirty="0">
                <a:solidFill>
                  <a:srgbClr val="0B0C0C"/>
                </a:solidFill>
              </a:rPr>
              <a:t>First of all – D</a:t>
            </a:r>
            <a:r>
              <a:rPr lang="en-GB" b="0" i="0" dirty="0">
                <a:solidFill>
                  <a:srgbClr val="0B0C0C"/>
                </a:solidFill>
                <a:effectLst/>
              </a:rPr>
              <a:t>on’t be put off by the word assessment.</a:t>
            </a:r>
          </a:p>
          <a:p>
            <a:r>
              <a:rPr lang="en-GB" dirty="0">
                <a:solidFill>
                  <a:srgbClr val="0B0C0C"/>
                </a:solidFill>
              </a:rPr>
              <a:t>It is not a test about how good you are at caring.</a:t>
            </a:r>
          </a:p>
          <a:p>
            <a:r>
              <a:rPr lang="en-GB" b="0" i="0" dirty="0">
                <a:solidFill>
                  <a:srgbClr val="0B0C0C"/>
                </a:solidFill>
                <a:effectLst/>
              </a:rPr>
              <a:t>It’s to work out what can be done to make life easier for you.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054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EFF84-AD1A-4AD7-AD58-AB887B5BB619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105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So who are they for? Who actually is a carer?</a:t>
            </a:r>
          </a:p>
          <a:p>
            <a:r>
              <a:rPr lang="en-GB" dirty="0"/>
              <a:t>We’ll explore legal definitions later – but it can be as broad as this.</a:t>
            </a:r>
          </a:p>
          <a:p>
            <a:r>
              <a:rPr lang="en-GB" dirty="0"/>
              <a:t>Basically if you provide regular unpaid help to someone – you’re a carer.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67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984"/>
            <a:ext cx="5486400" cy="1899163"/>
          </a:xfrm>
        </p:spPr>
        <p:txBody>
          <a:bodyPr/>
          <a:lstStyle/>
          <a:p>
            <a:r>
              <a:rPr lang="en-GB" dirty="0"/>
              <a:t>But very often, people who carry out a caring role don’t see themselves as a carer. </a:t>
            </a:r>
          </a:p>
          <a:p>
            <a:r>
              <a:rPr lang="en-GB" dirty="0"/>
              <a:t>There are good reasons for this. It may be because:  </a:t>
            </a:r>
          </a:p>
          <a:p>
            <a:pPr marL="172173" indent="-172173">
              <a:buFont typeface="Arial" panose="020B0604020202020204" pitchFamily="34" charset="0"/>
              <a:buChar char="•"/>
            </a:pPr>
            <a:r>
              <a:rPr lang="en-GB" dirty="0"/>
              <a:t>Becoming a carer can be a gradual process</a:t>
            </a:r>
          </a:p>
          <a:p>
            <a:pPr marL="172173" indent="-172173">
              <a:buFont typeface="Arial" panose="020B0604020202020204" pitchFamily="34" charset="0"/>
              <a:buChar char="•"/>
            </a:pPr>
            <a:r>
              <a:rPr lang="en-GB" dirty="0"/>
              <a:t>People may prefer to identify firstly as a husband, wife, sibling, parent, child or friend rather than as a carer.</a:t>
            </a:r>
          </a:p>
          <a:p>
            <a:pPr marL="172173" indent="-172173">
              <a:buFont typeface="Arial" panose="020B0604020202020204" pitchFamily="34" charset="0"/>
              <a:buChar char="•"/>
            </a:pPr>
            <a:r>
              <a:rPr lang="en-GB" dirty="0"/>
              <a:t>They might overlook their own needs as a carer</a:t>
            </a:r>
          </a:p>
          <a:p>
            <a:pPr marL="172173" indent="-172173">
              <a:buFont typeface="Arial" panose="020B0604020202020204" pitchFamily="34" charset="0"/>
              <a:buChar char="•"/>
            </a:pPr>
            <a:r>
              <a:rPr lang="en-GB" dirty="0"/>
              <a:t>Or it could be because they don’t live with the person they care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055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Research by Carers UK found that the average time it takes for someone to acknowledge their role as a carer is 2 years.</a:t>
            </a:r>
          </a:p>
          <a:p>
            <a:r>
              <a:rPr lang="en-GB" dirty="0"/>
              <a:t>Often it can take a crisis for someone to recognise they are carer – and that’s when it’s really too late.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158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do Carers Assessments matter? They matter because you matter. You may think that caring is ‘just something you do’, but that something is an awful lot. </a:t>
            </a:r>
          </a:p>
          <a:p>
            <a:r>
              <a:rPr lang="en-GB" dirty="0"/>
              <a:t>In 2015, Carers UK estimated that the value of the contribution made by unpaid carers was £132 billion per year.</a:t>
            </a:r>
          </a:p>
          <a:p>
            <a:r>
              <a:rPr lang="en-GB" dirty="0"/>
              <a:t>To put that into context, this is more than the NHS has been given to spend for the whole of this year (£130 bn).  And that was 5 </a:t>
            </a:r>
            <a:r>
              <a:rPr lang="en-GB" dirty="0" err="1"/>
              <a:t>yrs</a:t>
            </a:r>
            <a:r>
              <a:rPr lang="en-GB" dirty="0"/>
              <a:t> ago, so that figure is likely to have increased.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78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Carers UK survey also found that 91% of carers said they had missed out on practical or financial support, as a result of not identifying as a carer earlier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540B-FC85-4738-8C3A-3C25C48B44C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00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240A-146D-48F5-8CC4-8AB6D7A48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6479B8-AAE1-4BB7-B3E6-401A5F045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BA02B-3AF9-4BC9-B721-42F06CF3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A46-CB22-4155-AA02-6C5D34364C8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163CE-3ACB-4962-9675-ACE9BB0FA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744BD-6170-40E7-AE27-D1481DCA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4CB5-648B-4B80-81D6-F855958EF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27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9085-77BE-47F8-AFDA-23201C2E8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C48C75-1787-493D-98E3-4943F312F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B091D-29B4-4F41-832C-676F64DC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A46-CB22-4155-AA02-6C5D34364C8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A129-61B3-47D7-831F-31A0027F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A027F-C49C-4054-AF0F-E86CEEDD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4CB5-648B-4B80-81D6-F855958EF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9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0ABAF1-A8EF-4FD5-A89C-1A11C5B61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8E4F5-0CD5-4550-B061-AEC0AFD0D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4FD6C-85E9-4218-81A2-5DD7A4E8F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A46-CB22-4155-AA02-6C5D34364C8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69DC5-D036-46BF-98C3-0230E03B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F34D0-4564-42B7-A931-5DC7C98E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4CB5-648B-4B80-81D6-F855958EF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25DF-BA92-448F-9CC7-BC738339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77A67-F6CB-4071-AEFA-ECDE73B4C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05424-D22C-4170-A0DC-E540ED4B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A46-CB22-4155-AA02-6C5D34364C8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25B9A-84E7-4BD4-896F-5CB5A882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3108-BB5D-4C23-AE3D-D783D97E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4CB5-648B-4B80-81D6-F855958EF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140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688C8-40F8-4CF4-9726-6B1F827EF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C645D-6D5E-475A-80A3-85CC883E5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1C36F-4ABC-455C-82E9-7E361457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A46-CB22-4155-AA02-6C5D34364C8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15D3B-8CF6-4834-A236-CCD687912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10E6D-03E8-45FD-9DB3-1AA1F53C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4CB5-648B-4B80-81D6-F855958EF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810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CF52-AA25-4148-8130-83B33F909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29C93-DA03-4CC0-B344-F2A353DC7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00D0E-000D-448E-B35E-1E6C81B95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AB470-7642-4379-BE6C-0745431E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A46-CB22-4155-AA02-6C5D34364C8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82B26-BD7E-4506-AB0C-9C9405308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8385E-636A-4957-82DA-6B859D704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4CB5-648B-4B80-81D6-F855958EF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04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A8FB3-5B2B-428D-A8CC-7E5F6BA9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5A715-C2FC-4E70-9C1A-7B5BC51A4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3ED68-C384-4D49-B175-C723564BE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0A840-E214-485B-B6AF-F9CA1DB2B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7A76AA-9F84-4A88-9DC5-3A51300FB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78A40-B31F-4995-91DA-B2625FE6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A46-CB22-4155-AA02-6C5D34364C8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8183CC-6789-4402-B170-AC5A38CBB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27147-C37D-4891-B761-31226BF4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4CB5-648B-4B80-81D6-F855958EF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89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83769-A200-4E56-A78B-28243516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43D3C-FF60-4A1E-834D-9E68A7AE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A46-CB22-4155-AA02-6C5D34364C8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A282F-8072-4E4B-901B-818A2588B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8B7B5-E984-46CF-8437-04A24720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4CB5-648B-4B80-81D6-F855958EF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8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317C0-01F7-4C54-959E-593B2D0C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A46-CB22-4155-AA02-6C5D34364C8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27C96-08D6-4BF3-AF9A-C181BCB7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8EF31-42A6-4A69-B6BF-3CFBBAE23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4CB5-648B-4B80-81D6-F855958EF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46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C9A33-EF0B-4868-AD26-2556F52D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50123-10D4-47D6-9EED-EDEBF0D0D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0E8CD-3984-4843-A999-9EB999389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8AFE7-DF5E-4402-AD67-0BC4E351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A46-CB22-4155-AA02-6C5D34364C8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5208F-E373-40A2-986F-5A09067D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B73DF-70C5-43EF-9291-F1B33FA9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4CB5-648B-4B80-81D6-F855958EF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03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13CB-71A9-483E-A214-5F41E6B2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F3EFF6-469C-4DC7-AF0A-9846F3E8F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712C8-CD85-4798-BD56-E84A4202B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9D547-18E8-454D-A165-D6153854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A46-CB22-4155-AA02-6C5D34364C8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28747-E2D7-4843-9203-8FFA0BDE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B1169-3F86-43CA-AF3C-652B5416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4CB5-648B-4B80-81D6-F855958EF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4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295345-57DC-4DEF-8924-EE7D058A4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46155-9352-48B8-86CC-B8FD30C5C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6379-0836-4C56-8471-950383FA87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C44C1A46-CB22-4155-AA02-6C5D34364C81}" type="datetimeFigureOut">
              <a:rPr lang="en-GB" smtClean="0"/>
              <a:pPr/>
              <a:t>26/11/2020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54D4-6734-4E91-817A-689608F8D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A4F43-4359-4087-BE30-8FE4ECBD7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3134CB5-648B-4B80-81D6-F855958EFA9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9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6" y="5926015"/>
            <a:ext cx="2606155" cy="5700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54951" y="2099736"/>
            <a:ext cx="8825660" cy="117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chemeClr val="bg1"/>
                </a:solidFill>
                <a:cs typeface="Calibri Light"/>
              </a:rPr>
              <a:t>Carers Rights Day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288" y="2773343"/>
            <a:ext cx="5055424" cy="16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0" y="5757557"/>
            <a:ext cx="2350059" cy="143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26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7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75538" cy="4351338"/>
          </a:xfrm>
        </p:spPr>
        <p:txBody>
          <a:bodyPr/>
          <a:lstStyle/>
          <a:p>
            <a:endParaRPr lang="en-GB" sz="2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800" dirty="0"/>
          </a:p>
          <a:p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92A49A-62BB-48C2-AAAF-E332A3955E62}"/>
              </a:ext>
            </a:extLst>
          </p:cNvPr>
          <p:cNvSpPr txBox="1">
            <a:spLocks/>
          </p:cNvSpPr>
          <p:nvPr/>
        </p:nvSpPr>
        <p:spPr>
          <a:xfrm>
            <a:off x="323193" y="2069472"/>
            <a:ext cx="4490545" cy="3863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1400" b="1" dirty="0">
              <a:ln w="0"/>
              <a:solidFill>
                <a:srgbClr val="E3061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4000" b="1" dirty="0">
                <a:ln w="0"/>
                <a:solidFill>
                  <a:srgbClr val="E306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91%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659EFA3-ECE3-441C-99E6-D24E62491FE4}"/>
              </a:ext>
            </a:extLst>
          </p:cNvPr>
          <p:cNvSpPr txBox="1">
            <a:spLocks/>
          </p:cNvSpPr>
          <p:nvPr/>
        </p:nvSpPr>
        <p:spPr>
          <a:xfrm>
            <a:off x="4919160" y="1825625"/>
            <a:ext cx="6003875" cy="323785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 dirty="0">
                <a:latin typeface="Trebuchet MS" panose="020B0603020202020204" pitchFamily="34" charset="0"/>
              </a:rPr>
              <a:t>of carers said they missed out on practical or financial support, as a result of not identifying as a carer.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i="1" dirty="0">
              <a:latin typeface="Trebuchet MS" panose="020B0603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sz="3000" i="1" dirty="0">
                <a:latin typeface="Trebuchet MS" panose="020B0603020202020204" pitchFamily="34" charset="0"/>
              </a:rPr>
              <a:t>‘Missing Out’, Carers UK (2016)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4400" dirty="0">
              <a:latin typeface="Trebuchet MS" panose="020B0603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6015F8-8791-4CF8-B2E8-938A177B7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big picture</a:t>
            </a: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9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4"/>
    </mc:Choice>
    <mc:Fallback xmlns="">
      <p:transition spd="slow" advTm="16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7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8205"/>
            <a:ext cx="10515600" cy="40744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4000" b="1" dirty="0"/>
              <a:t>The benefits:</a:t>
            </a:r>
          </a:p>
          <a:p>
            <a:pPr>
              <a:spcBef>
                <a:spcPts val="3000"/>
              </a:spcBef>
            </a:pPr>
            <a:r>
              <a:rPr lang="en-GB" sz="3600" dirty="0" smtClean="0"/>
              <a:t>Carers </a:t>
            </a:r>
            <a:r>
              <a:rPr lang="en-GB" sz="3600" dirty="0"/>
              <a:t>role and contribution is acknowledged</a:t>
            </a:r>
          </a:p>
          <a:p>
            <a:pPr>
              <a:spcBef>
                <a:spcPts val="3000"/>
              </a:spcBef>
            </a:pPr>
            <a:r>
              <a:rPr lang="en-GB" sz="3600" dirty="0" smtClean="0"/>
              <a:t>Carers </a:t>
            </a:r>
            <a:r>
              <a:rPr lang="en-GB" sz="3600" dirty="0"/>
              <a:t>support needs addressed</a:t>
            </a:r>
          </a:p>
          <a:p>
            <a:pPr>
              <a:spcBef>
                <a:spcPts val="3000"/>
              </a:spcBef>
            </a:pPr>
            <a:r>
              <a:rPr lang="en-GB" sz="3600" dirty="0"/>
              <a:t>Share valuable knowledge with services</a:t>
            </a:r>
          </a:p>
          <a:p>
            <a:pPr marL="0" indent="0">
              <a:spcBef>
                <a:spcPts val="3000"/>
              </a:spcBef>
              <a:buNone/>
            </a:pPr>
            <a:endParaRPr lang="en-GB" sz="900" dirty="0"/>
          </a:p>
          <a:p>
            <a:pPr marL="0" indent="0" algn="r">
              <a:buNone/>
            </a:pPr>
            <a:r>
              <a:rPr lang="en-GB" i="1" dirty="0"/>
              <a:t>NICE guideline: Supporting adult carers (2020)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589AF1-A98A-4014-AC29-847199C3D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big picture</a:t>
            </a: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1"/>
    </mc:Choice>
    <mc:Fallback xmlns="">
      <p:transition spd="slow" advTm="41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7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6083"/>
            <a:ext cx="10515600" cy="37705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4000" b="1" dirty="0"/>
              <a:t>Legal definitions:</a:t>
            </a:r>
          </a:p>
          <a:p>
            <a:pPr marL="0" indent="0">
              <a:buNone/>
            </a:pPr>
            <a:endParaRPr lang="en-GB" sz="1000" dirty="0"/>
          </a:p>
          <a:p>
            <a:pPr marL="0" indent="0" algn="ctr">
              <a:buNone/>
            </a:pPr>
            <a:r>
              <a:rPr lang="en-GB" sz="4000" dirty="0"/>
              <a:t>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A6E3C-11B5-4620-A55B-D7573181316F}"/>
              </a:ext>
            </a:extLst>
          </p:cNvPr>
          <p:cNvSpPr txBox="1"/>
          <p:nvPr/>
        </p:nvSpPr>
        <p:spPr>
          <a:xfrm>
            <a:off x="1959850" y="3030826"/>
            <a:ext cx="97888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3600" dirty="0">
                <a:latin typeface="Trebuchet MS" panose="020B0603020202020204" pitchFamily="34" charset="0"/>
              </a:rPr>
              <a:t>Parent carers  (and </a:t>
            </a:r>
            <a:r>
              <a:rPr lang="en-GB" sz="3600" dirty="0" smtClean="0">
                <a:latin typeface="Trebuchet MS" panose="020B0603020202020204" pitchFamily="34" charset="0"/>
              </a:rPr>
              <a:t>non-parent carers</a:t>
            </a:r>
            <a:r>
              <a:rPr lang="en-GB" sz="3600" dirty="0">
                <a:latin typeface="Trebuchet MS" panose="020B0603020202020204" pitchFamily="34" charset="0"/>
              </a:rPr>
              <a:t>)</a:t>
            </a:r>
          </a:p>
          <a:p>
            <a:pPr marL="571500" indent="-5715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3600" dirty="0">
                <a:latin typeface="Trebuchet MS" panose="020B0603020202020204" pitchFamily="34" charset="0"/>
              </a:rPr>
              <a:t>Carers </a:t>
            </a:r>
          </a:p>
          <a:p>
            <a:pPr marL="571500" indent="-5715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3600" dirty="0">
                <a:latin typeface="Trebuchet MS" panose="020B0603020202020204" pitchFamily="34" charset="0"/>
              </a:rPr>
              <a:t>Young carers </a:t>
            </a: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A7202AC-4DFF-4AC0-899E-7EA7A2FBC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7"/>
    </mc:Choice>
    <mc:Fallback xmlns="">
      <p:transition spd="slow" advTm="2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74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38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800" dirty="0"/>
          </a:p>
          <a:p>
            <a:pPr>
              <a:spcBef>
                <a:spcPts val="1800"/>
              </a:spcBef>
            </a:pPr>
            <a:endParaRPr lang="en-GB" sz="36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4AEFABE-D889-4224-98EF-D9F9F4A64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464802"/>
              </p:ext>
            </p:extLst>
          </p:nvPr>
        </p:nvGraphicFramePr>
        <p:xfrm>
          <a:off x="240146" y="1548245"/>
          <a:ext cx="11735955" cy="4048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5">
                  <a:extLst>
                    <a:ext uri="{9D8B030D-6E8A-4147-A177-3AD203B41FA5}">
                      <a16:colId xmlns:a16="http://schemas.microsoft.com/office/drawing/2014/main" val="1098846948"/>
                    </a:ext>
                  </a:extLst>
                </a:gridCol>
                <a:gridCol w="2223356">
                  <a:extLst>
                    <a:ext uri="{9D8B030D-6E8A-4147-A177-3AD203B41FA5}">
                      <a16:colId xmlns:a16="http://schemas.microsoft.com/office/drawing/2014/main" val="1682091644"/>
                    </a:ext>
                  </a:extLst>
                </a:gridCol>
                <a:gridCol w="2562225">
                  <a:extLst>
                    <a:ext uri="{9D8B030D-6E8A-4147-A177-3AD203B41FA5}">
                      <a16:colId xmlns:a16="http://schemas.microsoft.com/office/drawing/2014/main" val="2948411229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530807943"/>
                    </a:ext>
                  </a:extLst>
                </a:gridCol>
                <a:gridCol w="2473619">
                  <a:extLst>
                    <a:ext uri="{9D8B030D-6E8A-4147-A177-3AD203B41FA5}">
                      <a16:colId xmlns:a16="http://schemas.microsoft.com/office/drawing/2014/main" val="102841171"/>
                    </a:ext>
                  </a:extLst>
                </a:gridCol>
              </a:tblGrid>
              <a:tr h="453565">
                <a:tc>
                  <a:txBody>
                    <a:bodyPr/>
                    <a:lstStyle/>
                    <a:p>
                      <a:endParaRPr lang="en-GB" sz="20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1D9D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latin typeface="Trebuchet MS" panose="020B0603020202020204" pitchFamily="34" charset="0"/>
                        </a:rPr>
                        <a:t> Parent carer</a:t>
                      </a:r>
                    </a:p>
                  </a:txBody>
                  <a:tcPr anchor="ctr">
                    <a:solidFill>
                      <a:srgbClr val="1D9D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latin typeface="Trebuchet MS" panose="020B0603020202020204" pitchFamily="34" charset="0"/>
                        </a:rPr>
                        <a:t>Non parent carer</a:t>
                      </a:r>
                    </a:p>
                  </a:txBody>
                  <a:tcPr anchor="ctr">
                    <a:solidFill>
                      <a:srgbClr val="1D9D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latin typeface="Trebuchet MS" panose="020B0603020202020204" pitchFamily="34" charset="0"/>
                        </a:rPr>
                        <a:t>Carer</a:t>
                      </a:r>
                    </a:p>
                  </a:txBody>
                  <a:tcPr anchor="ctr">
                    <a:solidFill>
                      <a:srgbClr val="1D9D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latin typeface="Trebuchet MS" panose="020B0603020202020204" pitchFamily="34" charset="0"/>
                        </a:rPr>
                        <a:t>Young carer</a:t>
                      </a:r>
                    </a:p>
                  </a:txBody>
                  <a:tcPr anchor="ctr">
                    <a:solidFill>
                      <a:srgbClr val="1D9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437311"/>
                  </a:ext>
                </a:extLst>
              </a:tr>
              <a:tr h="556226"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rebuchet MS" panose="020B0603020202020204" pitchFamily="34" charset="0"/>
                        </a:rPr>
                        <a:t>Age of carer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rebuchet MS" panose="020B0603020202020204" pitchFamily="34" charset="0"/>
                        </a:rPr>
                        <a:t>Over 18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rebuchet MS" panose="020B0603020202020204" pitchFamily="34" charset="0"/>
                        </a:rPr>
                        <a:t>Over 18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rebuchet MS" panose="020B0603020202020204" pitchFamily="34" charset="0"/>
                        </a:rPr>
                        <a:t>Over 18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rebuchet MS" panose="020B0603020202020204" pitchFamily="34" charset="0"/>
                        </a:rPr>
                        <a:t>Under 18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801302"/>
                  </a:ext>
                </a:extLst>
              </a:tr>
              <a:tr h="2043877"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rebuchet MS" panose="020B0603020202020204" pitchFamily="34" charset="0"/>
                        </a:rPr>
                        <a:t>Caring responsibility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rebuchet MS" panose="020B0603020202020204" pitchFamily="34" charset="0"/>
                        </a:rPr>
                        <a:t>Parental responsibility for a disabled </a:t>
                      </a:r>
                      <a:r>
                        <a:rPr lang="en-GB" sz="1800" dirty="0" smtClean="0">
                          <a:latin typeface="Trebuchet MS" panose="020B0603020202020204" pitchFamily="34" charset="0"/>
                        </a:rPr>
                        <a:t>child.</a:t>
                      </a:r>
                      <a:endParaRPr lang="en-GB" sz="1800" dirty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Non-parental responsibility for a disabled </a:t>
                      </a:r>
                      <a:r>
                        <a:rPr lang="en-GB" sz="1800" dirty="0" smtClean="0">
                          <a:latin typeface="Trebuchet MS" panose="020B0603020202020204" pitchFamily="34" charset="0"/>
                        </a:rPr>
                        <a:t>child</a:t>
                      </a:r>
                      <a:endParaRPr lang="en-GB" sz="1800" dirty="0">
                        <a:latin typeface="Trebuchet MS" panose="020B0603020202020204" pitchFamily="34" charset="0"/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(e.g., a grandparent)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GB" sz="1800" i="0" dirty="0">
                          <a:latin typeface="Trebuchet MS" panose="020B0603020202020204" pitchFamily="34" charset="0"/>
                        </a:rPr>
                        <a:t>Regularly </a:t>
                      </a:r>
                      <a:r>
                        <a:rPr lang="en-GB" sz="1800" dirty="0">
                          <a:latin typeface="Trebuchet MS" panose="020B0603020202020204" pitchFamily="34" charset="0"/>
                        </a:rPr>
                        <a:t>provides care for another adult over </a:t>
                      </a:r>
                      <a:r>
                        <a:rPr lang="en-GB" sz="1800" dirty="0" smtClean="0">
                          <a:latin typeface="Trebuchet MS" panose="020B0603020202020204" pitchFamily="34" charset="0"/>
                        </a:rPr>
                        <a:t>18.</a:t>
                      </a:r>
                      <a:endParaRPr lang="en-GB" sz="1800" dirty="0">
                        <a:latin typeface="Trebuchet MS" panose="020B0603020202020204" pitchFamily="34" charset="0"/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Not under a contract or as voluntary work.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Regularly provides care for another person (any age</a:t>
                      </a:r>
                      <a:r>
                        <a:rPr lang="en-GB" sz="1800" dirty="0" smtClean="0">
                          <a:latin typeface="Trebuchet MS" panose="020B0603020202020204" pitchFamily="34" charset="0"/>
                        </a:rPr>
                        <a:t>).</a:t>
                      </a:r>
                      <a:endParaRPr lang="en-GB" sz="1800" dirty="0">
                        <a:latin typeface="Trebuchet MS" panose="020B0603020202020204" pitchFamily="34" charset="0"/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Not under a contract or as voluntary work.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100311"/>
                  </a:ext>
                </a:extLst>
              </a:tr>
              <a:tr h="994365"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rebuchet MS" panose="020B0603020202020204" pitchFamily="34" charset="0"/>
                        </a:rPr>
                        <a:t>Key legislation 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rebuchet MS" panose="020B0603020202020204" pitchFamily="34" charset="0"/>
                        </a:rPr>
                        <a:t>Children and Families Act 2014</a:t>
                      </a:r>
                    </a:p>
                    <a:p>
                      <a:pPr algn="ctr"/>
                      <a:r>
                        <a:rPr lang="en-GB" sz="1800" dirty="0">
                          <a:latin typeface="Trebuchet MS" panose="020B0603020202020204" pitchFamily="34" charset="0"/>
                        </a:rPr>
                        <a:t>Care Act 2014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i="0" dirty="0">
                          <a:latin typeface="Trebuchet MS" panose="020B0603020202020204" pitchFamily="34" charset="0"/>
                        </a:rPr>
                        <a:t>Carers (Recognition and Services Act) 1995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rebuchet MS" panose="020B0603020202020204" pitchFamily="34" charset="0"/>
                        </a:rPr>
                        <a:t>Care Act 2014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Children and Families Act 2014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Care Act 2014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297517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BF4960-3F3C-455F-926A-26E3F6A03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81"/>
    </mc:Choice>
    <mc:Fallback xmlns="">
      <p:transition spd="slow" advTm="8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04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0379"/>
            <a:ext cx="10515600" cy="34819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4000" b="1" dirty="0"/>
              <a:t>A disabled child: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4000" dirty="0"/>
              <a:t>‘</a:t>
            </a:r>
            <a:r>
              <a:rPr lang="en-GB" sz="3600" dirty="0"/>
              <a:t>A physical or mental impairment that has a substantial and long term negative effect on your ability to do normal daily activities</a:t>
            </a:r>
            <a:r>
              <a:rPr lang="en-GB" sz="3600" dirty="0" smtClean="0"/>
              <a:t>.’</a:t>
            </a:r>
          </a:p>
          <a:p>
            <a:pPr marL="0" indent="0" algn="r">
              <a:spcBef>
                <a:spcPts val="1800"/>
              </a:spcBef>
              <a:buNone/>
            </a:pPr>
            <a:r>
              <a:rPr lang="en-GB" i="1" dirty="0" smtClean="0"/>
              <a:t>(</a:t>
            </a:r>
            <a:r>
              <a:rPr lang="en-GB" i="1" dirty="0"/>
              <a:t>Equality Act, 2010)</a:t>
            </a:r>
            <a:endParaRPr lang="en-GB" sz="3600" i="1" dirty="0"/>
          </a:p>
          <a:p>
            <a:pPr marL="0" indent="0">
              <a:spcBef>
                <a:spcPts val="1800"/>
              </a:spcBef>
              <a:buNone/>
            </a:pPr>
            <a:endParaRPr lang="en-GB" sz="3200" i="1" dirty="0"/>
          </a:p>
          <a:p>
            <a:endParaRPr lang="en-GB" sz="3600" dirty="0"/>
          </a:p>
          <a:p>
            <a:pPr marL="0" indent="0">
              <a:buNone/>
            </a:pPr>
            <a:endParaRPr lang="en-GB" sz="800" dirty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DACA2E-722A-42D1-A749-5653E050E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31"/>
    </mc:Choice>
    <mc:Fallback xmlns="">
      <p:transition spd="slow" advTm="32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7" y="5748292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176"/>
            <a:ext cx="10515600" cy="43085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4000" b="1" dirty="0"/>
              <a:t>A disabled child: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3600" dirty="0"/>
              <a:t>‘blind, deaf, or dumb or suffers from a mental disorder </a:t>
            </a:r>
            <a:r>
              <a:rPr lang="en-GB" sz="3600" b="1" dirty="0"/>
              <a:t>of any kind </a:t>
            </a:r>
            <a:r>
              <a:rPr lang="en-GB" sz="3600" dirty="0"/>
              <a:t>or is substantially and permanently handicapped by illness, injury or congenital deformity, or such other disability </a:t>
            </a:r>
            <a:r>
              <a:rPr lang="en-GB" sz="3600" b="1" dirty="0"/>
              <a:t>as may be prescribed </a:t>
            </a:r>
            <a:r>
              <a:rPr lang="en-GB" sz="3600" dirty="0"/>
              <a:t>. . .’ </a:t>
            </a:r>
            <a:endParaRPr lang="en-GB" sz="3600" dirty="0" smtClean="0"/>
          </a:p>
          <a:p>
            <a:pPr marL="0" indent="0" algn="r">
              <a:spcBef>
                <a:spcPts val="1800"/>
              </a:spcBef>
              <a:buNone/>
            </a:pPr>
            <a:r>
              <a:rPr lang="en-GB" sz="3000" i="1" dirty="0" smtClean="0"/>
              <a:t>(</a:t>
            </a:r>
            <a:r>
              <a:rPr lang="en-GB" sz="3000" i="1" dirty="0"/>
              <a:t>Children Act, 1989)</a:t>
            </a:r>
          </a:p>
          <a:p>
            <a:pPr marL="0" indent="0" algn="r">
              <a:spcBef>
                <a:spcPts val="1800"/>
              </a:spcBef>
              <a:buNone/>
            </a:pPr>
            <a:r>
              <a:rPr lang="en-GB" sz="2200" dirty="0"/>
              <a:t>*NB diagnosis not required</a:t>
            </a:r>
            <a:r>
              <a:rPr lang="en-GB" sz="2200" dirty="0" smtClean="0"/>
              <a:t>.</a:t>
            </a:r>
            <a:endParaRPr lang="en-GB" sz="2600" i="1" dirty="0"/>
          </a:p>
          <a:p>
            <a:endParaRPr lang="en-GB" sz="3600" dirty="0"/>
          </a:p>
          <a:p>
            <a:pPr marL="0" indent="0">
              <a:buNone/>
            </a:pPr>
            <a:endParaRPr lang="en-GB" sz="800" dirty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88088A-18F9-4CAB-A582-5D906B354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5"/>
    </mc:Choice>
    <mc:Fallback xmlns="">
      <p:transition spd="slow" advTm="3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04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78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600" b="1" dirty="0"/>
              <a:t>Local authorities must assess </a:t>
            </a:r>
            <a:endParaRPr lang="en-GB" sz="3600" b="1" dirty="0" smtClean="0"/>
          </a:p>
          <a:p>
            <a:pPr marL="0" indent="0">
              <a:buNone/>
            </a:pPr>
            <a:r>
              <a:rPr lang="en-GB" sz="3600" b="1" dirty="0" smtClean="0"/>
              <a:t>Parent </a:t>
            </a:r>
            <a:r>
              <a:rPr lang="en-GB" sz="3600" b="1" dirty="0"/>
              <a:t>carers, Carers and Young carers if:</a:t>
            </a:r>
          </a:p>
          <a:p>
            <a:pPr marL="0" indent="0">
              <a:buNone/>
            </a:pPr>
            <a:endParaRPr lang="en-GB" sz="400" dirty="0"/>
          </a:p>
          <a:p>
            <a:pPr>
              <a:spcBef>
                <a:spcPts val="1800"/>
              </a:spcBef>
            </a:pPr>
            <a:r>
              <a:rPr lang="en-GB" sz="3600" dirty="0"/>
              <a:t>it </a:t>
            </a:r>
            <a:r>
              <a:rPr lang="en-GB" sz="3600" b="1" dirty="0">
                <a:solidFill>
                  <a:srgbClr val="1D9DD9"/>
                </a:solidFill>
              </a:rPr>
              <a:t>appears</a:t>
            </a:r>
            <a:r>
              <a:rPr lang="en-GB" sz="3600" dirty="0"/>
              <a:t> to the authority that they may have needs for support, or they</a:t>
            </a:r>
          </a:p>
          <a:p>
            <a:pPr>
              <a:spcBef>
                <a:spcPts val="1800"/>
              </a:spcBef>
            </a:pPr>
            <a:r>
              <a:rPr lang="en-GB" sz="3600" dirty="0"/>
              <a:t>receive a </a:t>
            </a:r>
            <a:r>
              <a:rPr lang="en-GB" sz="3600" b="1" dirty="0">
                <a:solidFill>
                  <a:srgbClr val="1D9DD9"/>
                </a:solidFill>
              </a:rPr>
              <a:t>request</a:t>
            </a:r>
            <a:r>
              <a:rPr lang="en-GB" sz="3600" b="1" dirty="0"/>
              <a:t> </a:t>
            </a:r>
            <a:r>
              <a:rPr lang="en-GB" sz="3600" dirty="0"/>
              <a:t>to assess needs for support</a:t>
            </a:r>
          </a:p>
          <a:p>
            <a:pPr>
              <a:spcBef>
                <a:spcPts val="1800"/>
              </a:spcBef>
            </a:pPr>
            <a:endParaRPr lang="en-GB" sz="3200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761913B-8E0B-4D82-A3E7-32BFAA228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2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2"/>
    </mc:Choice>
    <mc:Fallback xmlns="">
      <p:transition spd="slow" advTm="34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7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15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4000" b="1" dirty="0"/>
              <a:t>Non parent carers (of those under 18):</a:t>
            </a:r>
          </a:p>
          <a:p>
            <a:pPr marL="0" indent="0">
              <a:buNone/>
            </a:pPr>
            <a:endParaRPr lang="en-GB" sz="800" dirty="0"/>
          </a:p>
          <a:p>
            <a:pPr>
              <a:spcBef>
                <a:spcPts val="3000"/>
              </a:spcBef>
            </a:pPr>
            <a:r>
              <a:rPr lang="en-GB" sz="3600" dirty="0"/>
              <a:t>Right to request an assessment</a:t>
            </a:r>
          </a:p>
          <a:p>
            <a:pPr>
              <a:spcBef>
                <a:spcPts val="3000"/>
              </a:spcBef>
            </a:pPr>
            <a:r>
              <a:rPr lang="en-GB" sz="3600" dirty="0"/>
              <a:t>If providing ‘regular and substantial’ care</a:t>
            </a:r>
          </a:p>
          <a:p>
            <a:pPr marL="0" indent="0">
              <a:spcBef>
                <a:spcPts val="3000"/>
              </a:spcBef>
              <a:buNone/>
            </a:pPr>
            <a:endParaRPr lang="en-GB" sz="800" dirty="0"/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A762C8-FB5C-4EAD-A63F-3E2BA7547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1"/>
    </mc:Choice>
    <mc:Fallback xmlns="">
      <p:transition spd="slow" advTm="18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40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326861"/>
            <a:ext cx="10915651" cy="435133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800"/>
              </a:spcBef>
              <a:buNone/>
            </a:pPr>
            <a:endParaRPr lang="en-GB" sz="800" b="1" dirty="0" smtClean="0"/>
          </a:p>
          <a:p>
            <a:pPr marL="0" indent="0">
              <a:spcBef>
                <a:spcPts val="3000"/>
              </a:spcBef>
              <a:buNone/>
            </a:pPr>
            <a:r>
              <a:rPr lang="en-GB" sz="4000" b="1" dirty="0" smtClean="0"/>
              <a:t>Joint </a:t>
            </a:r>
            <a:r>
              <a:rPr lang="en-GB" sz="4000" b="1" dirty="0"/>
              <a:t>assessment</a:t>
            </a:r>
            <a:r>
              <a:rPr lang="en-GB" sz="4000" dirty="0"/>
              <a:t>:</a:t>
            </a:r>
          </a:p>
          <a:p>
            <a:pPr>
              <a:spcBef>
                <a:spcPts val="3000"/>
              </a:spcBef>
            </a:pPr>
            <a:r>
              <a:rPr lang="en-GB" sz="3400" dirty="0"/>
              <a:t>At the same time as the needs assessment of the child/person who is cared for.  </a:t>
            </a:r>
          </a:p>
          <a:p>
            <a:pPr>
              <a:spcBef>
                <a:spcPts val="3000"/>
              </a:spcBef>
            </a:pPr>
            <a:r>
              <a:rPr lang="en-GB" sz="3400" dirty="0"/>
              <a:t>For children - Single assessment or EHC Plan assessment.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GB" sz="3000" b="1" dirty="0"/>
              <a:t>*</a:t>
            </a:r>
            <a:r>
              <a:rPr lang="en-GB" sz="3000" dirty="0"/>
              <a:t>Autistic children and adults without a learning disability have a right to a social care assessment. </a:t>
            </a:r>
          </a:p>
          <a:p>
            <a:pPr marL="0" indent="0" algn="r">
              <a:spcBef>
                <a:spcPts val="1800"/>
              </a:spcBef>
              <a:buNone/>
            </a:pPr>
            <a:endParaRPr lang="en-GB" sz="3600" i="1" dirty="0"/>
          </a:p>
          <a:p>
            <a:pPr marL="0" indent="0" algn="r">
              <a:buNone/>
            </a:pPr>
            <a:endParaRPr lang="en-GB" sz="3200" i="1" dirty="0"/>
          </a:p>
          <a:p>
            <a:endParaRPr lang="en-GB" sz="3200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5B927D-D1F2-4B11-A2E1-3BBB78986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3"/>
    </mc:Choice>
    <mc:Fallback xmlns="">
      <p:transition spd="slow" advTm="3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40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094" y="1814557"/>
            <a:ext cx="10515600" cy="4058906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sz="3900" b="1" dirty="0"/>
              <a:t>You can ask for an assessment </a:t>
            </a:r>
            <a:r>
              <a:rPr lang="en-GB" sz="3900" b="1" dirty="0">
                <a:solidFill>
                  <a:srgbClr val="1D9DD9"/>
                </a:solidFill>
              </a:rPr>
              <a:t>at any time</a:t>
            </a:r>
            <a:r>
              <a:rPr lang="en-GB" sz="3900" b="1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400" b="1" dirty="0"/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3200" dirty="0">
                <a:sym typeface="Wingdings" panose="05000000000000000000" pitchFamily="2" charset="2"/>
              </a:rPr>
              <a:t>	Ask your GP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4800" b="1" dirty="0">
                <a:sym typeface="Wingdings" panose="05000000000000000000" pitchFamily="2" charset="2"/>
              </a:rPr>
              <a:t></a:t>
            </a:r>
            <a:r>
              <a:rPr lang="en-GB" sz="4000" b="1" dirty="0">
                <a:sym typeface="Wingdings" panose="05000000000000000000" pitchFamily="2" charset="2"/>
              </a:rPr>
              <a:t>	</a:t>
            </a:r>
            <a:r>
              <a:rPr lang="en-GB" sz="3200" dirty="0"/>
              <a:t>Ring your social services team</a:t>
            </a:r>
          </a:p>
          <a:p>
            <a:pPr marL="0" indent="0">
              <a:spcBef>
                <a:spcPts val="2600"/>
              </a:spcBef>
              <a:buNone/>
            </a:pPr>
            <a:r>
              <a:rPr lang="en-GB" sz="4000" b="1" dirty="0">
                <a:sym typeface="Wingdings" panose="05000000000000000000" pitchFamily="2" charset="2"/>
              </a:rPr>
              <a:t>	</a:t>
            </a:r>
            <a:r>
              <a:rPr lang="en-GB" sz="3200" dirty="0"/>
              <a:t>Send them an email or letter (see template links)</a:t>
            </a:r>
          </a:p>
          <a:p>
            <a:pPr marL="0" indent="0">
              <a:spcBef>
                <a:spcPts val="2600"/>
              </a:spcBef>
              <a:buNone/>
            </a:pPr>
            <a:r>
              <a:rPr lang="en-GB" sz="4400" b="1" dirty="0">
                <a:sym typeface="Wingdings" panose="05000000000000000000" pitchFamily="2" charset="2"/>
              </a:rPr>
              <a:t>	</a:t>
            </a:r>
            <a:r>
              <a:rPr lang="en-GB" sz="3200" dirty="0">
                <a:sym typeface="Wingdings" panose="05000000000000000000" pitchFamily="2" charset="2"/>
              </a:rPr>
              <a:t>Fill in a questionnaire (supported/self assessment)</a:t>
            </a:r>
            <a:endParaRPr lang="en-GB" sz="3200" dirty="0"/>
          </a:p>
          <a:p>
            <a:pPr>
              <a:spcBef>
                <a:spcPts val="3000"/>
              </a:spcBef>
            </a:pPr>
            <a:endParaRPr lang="en-GB" sz="3200" dirty="0"/>
          </a:p>
          <a:p>
            <a:endParaRPr lang="en-GB" sz="32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41969FBB-13DA-4824-81C7-6B1BC9981E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864" y="2622305"/>
            <a:ext cx="510781" cy="57347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F3D817-4FFF-4453-A49B-040DC19D0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60"/>
    </mc:Choice>
    <mc:Fallback xmlns="">
      <p:transition spd="slow" advTm="4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90" y="6117017"/>
            <a:ext cx="2258647" cy="54755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378069" y="5978773"/>
            <a:ext cx="10155116" cy="0"/>
          </a:xfrm>
          <a:prstGeom prst="line">
            <a:avLst/>
          </a:prstGeom>
          <a:ln w="12700">
            <a:solidFill>
              <a:srgbClr val="4619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54954" y="2003713"/>
            <a:ext cx="43101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,Sans-Serif"/>
              <a:buChar char="•"/>
            </a:pPr>
            <a:r>
              <a:rPr lang="en-GB" sz="3200" dirty="0" smtClean="0">
                <a:latin typeface="Hargreaves"/>
              </a:rPr>
              <a:t>Introductions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smtClean="0">
                <a:latin typeface="Hargreaves"/>
              </a:rPr>
              <a:t>Muting yourself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smtClean="0">
                <a:latin typeface="Hargreaves"/>
              </a:rPr>
              <a:t>Mobile </a:t>
            </a:r>
            <a:r>
              <a:rPr lang="en-GB" sz="3200" dirty="0" smtClean="0">
                <a:latin typeface="Hargreaves"/>
              </a:rPr>
              <a:t>phones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 smtClean="0">
                <a:latin typeface="Hargreaves"/>
              </a:rPr>
              <a:t>Distractions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 smtClean="0">
                <a:latin typeface="Hargreaves"/>
              </a:rPr>
              <a:t>Chat box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 smtClean="0">
                <a:latin typeface="Hargreaves"/>
              </a:rPr>
              <a:t>This session is recorded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356FEE-57CF-4B29-8F9B-D9EED859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A bit of housekeeping…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AutoShape 2" descr="I Used to Hide My Kids From Colleagues. Now They're Fully in th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 Used to Hide My Kids From Colleagues. Now They're Fully in the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 Used to Hide My Kids From Colleagues. Now They're Fully in the ..."/>
          <p:cNvSpPr>
            <a:spLocks noChangeAspect="1" noChangeArrowheads="1"/>
          </p:cNvSpPr>
          <p:nvPr/>
        </p:nvSpPr>
        <p:spPr bwMode="auto">
          <a:xfrm>
            <a:off x="7628339" y="2217338"/>
            <a:ext cx="2553697" cy="255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 Used to Hide My Kids From Colleagues. Now They're Fully in the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34" y="2003713"/>
            <a:ext cx="5496870" cy="307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03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05" y="1770106"/>
            <a:ext cx="10515600" cy="4181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What do they look at?</a:t>
            </a:r>
          </a:p>
          <a:p>
            <a:pPr marL="0" indent="0">
              <a:buNone/>
            </a:pPr>
            <a:endParaRPr lang="en-GB" sz="400" dirty="0"/>
          </a:p>
          <a:p>
            <a:pPr>
              <a:spcBef>
                <a:spcPts val="1800"/>
              </a:spcBef>
            </a:pPr>
            <a:r>
              <a:rPr lang="en-GB" sz="4000" dirty="0"/>
              <a:t> </a:t>
            </a:r>
            <a:r>
              <a:rPr lang="en-GB" sz="3600" dirty="0"/>
              <a:t>Your wellbeing</a:t>
            </a:r>
          </a:p>
          <a:p>
            <a:pPr>
              <a:spcBef>
                <a:spcPts val="1800"/>
              </a:spcBef>
            </a:pPr>
            <a:r>
              <a:rPr lang="en-GB" sz="3600" dirty="0"/>
              <a:t> Your support needs</a:t>
            </a:r>
          </a:p>
          <a:p>
            <a:pPr>
              <a:spcBef>
                <a:spcPts val="1800"/>
              </a:spcBef>
            </a:pPr>
            <a:r>
              <a:rPr lang="en-GB" sz="3600" dirty="0"/>
              <a:t> Whether it’s appropriate to continue caring</a:t>
            </a:r>
          </a:p>
          <a:p>
            <a:pPr marL="0" indent="0">
              <a:spcBef>
                <a:spcPts val="1800"/>
              </a:spcBef>
              <a:buNone/>
            </a:pPr>
            <a:endParaRPr lang="en-GB" sz="4000" dirty="0"/>
          </a:p>
          <a:p>
            <a:pPr marL="0" indent="0">
              <a:spcBef>
                <a:spcPts val="1800"/>
              </a:spcBef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E31BC-B375-4808-B047-656D8D22A371}"/>
              </a:ext>
            </a:extLst>
          </p:cNvPr>
          <p:cNvSpPr/>
          <p:nvPr/>
        </p:nvSpPr>
        <p:spPr>
          <a:xfrm>
            <a:off x="626505" y="4941455"/>
            <a:ext cx="10346295" cy="771163"/>
          </a:xfrm>
          <a:prstGeom prst="rect">
            <a:avLst/>
          </a:prstGeom>
          <a:solidFill>
            <a:srgbClr val="1D9D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Trebuchet MS" panose="020B0603020202020204" pitchFamily="34" charset="0"/>
              </a:rPr>
              <a:t>Focus on prevention of need and early intervention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3D1764A-A41E-44F1-84A5-E9F62F21B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3"/>
    </mc:Choice>
    <mc:Fallback xmlns="">
      <p:transition spd="slow" advTm="5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 showing 9 areas of wellbeing:&#10;1. Work, education, training and recreation&#10;2. Social and economic wellbeing&#10;3. Personal dignity&#10;4. Physical, mental and emotional health&#10;5. Protection from abuse and neglect&#10;6. Domestic, family and personal relationships&#10;7. Personal control&#10;8. Individual contribution to society&#10;9. Suitability of living arrangements">
            <a:extLst>
              <a:ext uri="{FF2B5EF4-FFF2-40B4-BE49-F238E27FC236}">
                <a16:creationId xmlns:a16="http://schemas.microsoft.com/office/drawing/2014/main" id="{FB807DEF-545C-4844-985C-729A69D25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36" y="342529"/>
            <a:ext cx="6396129" cy="53601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F9307E-4AC3-4741-883E-F6610F00D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 txBox="1">
            <a:spLocks/>
          </p:cNvSpPr>
          <p:nvPr/>
        </p:nvSpPr>
        <p:spPr>
          <a:xfrm>
            <a:off x="185602" y="6076301"/>
            <a:ext cx="5337743" cy="7355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78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15"/>
    </mc:Choice>
    <mc:Fallback xmlns="">
      <p:transition spd="slow" advTm="5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03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33" y="1609713"/>
            <a:ext cx="10897722" cy="4263298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GB" sz="4000" b="1" dirty="0"/>
              <a:t>Support needs: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3200" b="1" dirty="0"/>
              <a:t> Must</a:t>
            </a:r>
            <a:r>
              <a:rPr lang="en-GB" sz="3200" dirty="0"/>
              <a:t> have regard to whether the carer </a:t>
            </a:r>
          </a:p>
          <a:p>
            <a:pPr>
              <a:spcBef>
                <a:spcPts val="1800"/>
              </a:spcBef>
            </a:pPr>
            <a:r>
              <a:rPr lang="en-GB" sz="3200" dirty="0"/>
              <a:t>participates in or wishes to participate in education, training or recreation</a:t>
            </a:r>
          </a:p>
          <a:p>
            <a:pPr>
              <a:spcBef>
                <a:spcPts val="1800"/>
              </a:spcBef>
            </a:pPr>
            <a:r>
              <a:rPr lang="en-GB" sz="3200" dirty="0"/>
              <a:t>works or wishes to work.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2400" i="1" dirty="0" smtClean="0"/>
              <a:t>See </a:t>
            </a:r>
            <a:r>
              <a:rPr lang="en-GB" sz="2400" i="1" dirty="0"/>
              <a:t>Care Act 2014 (Carers), Children and Families Act 2014 (Young Carers)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2400" i="1" dirty="0"/>
              <a:t>Section 6 of the Carers and Disabled Children Act 2000 (Parent carers</a:t>
            </a:r>
            <a:r>
              <a:rPr lang="en-GB" sz="2400" i="1" dirty="0" smtClean="0"/>
              <a:t>)</a:t>
            </a: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0D5E75-1786-42BD-A161-8E638C20E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8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5"/>
    </mc:Choice>
    <mc:Fallback xmlns="">
      <p:transition spd="slow" advTm="21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7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076" y="1764453"/>
            <a:ext cx="10515600" cy="4397340"/>
          </a:xfrm>
        </p:spPr>
        <p:txBody>
          <a:bodyPr>
            <a:no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GB" sz="3600" dirty="0"/>
              <a:t>Support needs of parent carers: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b="1" dirty="0"/>
              <a:t>Must</a:t>
            </a:r>
            <a:r>
              <a:rPr lang="en-GB" dirty="0"/>
              <a:t> have regard to the needs of those:</a:t>
            </a:r>
          </a:p>
          <a:p>
            <a:pPr>
              <a:spcBef>
                <a:spcPts val="1800"/>
              </a:spcBef>
            </a:pPr>
            <a:r>
              <a:rPr lang="en-GB" b="0" i="0" dirty="0">
                <a:effectLst/>
                <a:cs typeface="Arial" panose="020B0604020202020204" pitchFamily="34" charset="0"/>
              </a:rPr>
              <a:t>unable to continue </a:t>
            </a:r>
            <a:r>
              <a:rPr lang="en-GB" dirty="0">
                <a:cs typeface="Arial" panose="020B0604020202020204" pitchFamily="34" charset="0"/>
              </a:rPr>
              <a:t>caring wi</a:t>
            </a:r>
            <a:r>
              <a:rPr lang="en-GB" b="0" i="0" dirty="0">
                <a:effectLst/>
                <a:cs typeface="Arial" panose="020B0604020202020204" pitchFamily="34" charset="0"/>
              </a:rPr>
              <a:t>thout breaks</a:t>
            </a:r>
          </a:p>
          <a:p>
            <a:pPr>
              <a:spcBef>
                <a:spcPts val="1800"/>
              </a:spcBef>
            </a:pPr>
            <a:r>
              <a:rPr lang="en-GB" dirty="0">
                <a:cs typeface="Arial" panose="020B0604020202020204" pitchFamily="34" charset="0"/>
              </a:rPr>
              <a:t>able to care </a:t>
            </a:r>
            <a:r>
              <a:rPr lang="en-GB" b="0" i="0" dirty="0">
                <a:effectLst/>
                <a:cs typeface="Arial" panose="020B0604020202020204" pitchFamily="34" charset="0"/>
              </a:rPr>
              <a:t>more effectively, with breaks</a:t>
            </a:r>
            <a:endParaRPr lang="en-GB" dirty="0"/>
          </a:p>
          <a:p>
            <a:pPr>
              <a:spcBef>
                <a:spcPts val="1800"/>
              </a:spcBef>
              <a:buFontTx/>
              <a:buChar char="-"/>
            </a:pPr>
            <a:r>
              <a:rPr lang="en-GB" dirty="0"/>
              <a:t>including to help meet the needs of other children, or maintain the household.</a:t>
            </a:r>
          </a:p>
          <a:p>
            <a:pPr marL="0" indent="0" algn="r">
              <a:spcBef>
                <a:spcPts val="1800"/>
              </a:spcBef>
              <a:buNone/>
            </a:pPr>
            <a:r>
              <a:rPr lang="en-GB" sz="2600" i="1" dirty="0"/>
              <a:t>The Breaks for Carers of Disabled Children Regulations, 2011</a:t>
            </a:r>
            <a:r>
              <a:rPr lang="en-GB" sz="2600" dirty="0"/>
              <a:t>	</a:t>
            </a:r>
          </a:p>
          <a:p>
            <a:pPr marL="0" indent="0">
              <a:spcBef>
                <a:spcPts val="1200"/>
              </a:spcBef>
              <a:buNone/>
            </a:pPr>
            <a:endParaRPr lang="en-GB" sz="4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120318-B211-4421-B22A-C5AA6A1F6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7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7"/>
    </mc:Choice>
    <mc:Fallback xmlns="">
      <p:transition spd="slow" advTm="31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03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312" y="1820567"/>
            <a:ext cx="10515600" cy="3955551"/>
          </a:xfrm>
        </p:spPr>
        <p:txBody>
          <a:bodyPr>
            <a:no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GB" sz="4000" b="1" dirty="0"/>
              <a:t>Support needs of parent carers: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GB" sz="4000" dirty="0">
                <a:solidFill>
                  <a:srgbClr val="1D9DD9"/>
                </a:solidFill>
              </a:rPr>
              <a:t>Transition</a:t>
            </a:r>
          </a:p>
          <a:p>
            <a:pPr>
              <a:spcBef>
                <a:spcPts val="2400"/>
              </a:spcBef>
            </a:pPr>
            <a:r>
              <a:rPr lang="en-GB" sz="3600" b="1" dirty="0" smtClean="0"/>
              <a:t>Must </a:t>
            </a:r>
            <a:r>
              <a:rPr lang="en-GB" sz="3600" dirty="0"/>
              <a:t>assess</a:t>
            </a:r>
            <a:r>
              <a:rPr lang="en-GB" sz="3600" b="1" dirty="0"/>
              <a:t> </a:t>
            </a:r>
            <a:r>
              <a:rPr lang="en-GB" sz="3600" dirty="0"/>
              <a:t>what the adult carer’s support needs are likely to be after the child becomes 18.</a:t>
            </a:r>
            <a:endParaRPr lang="en-GB" sz="2600" i="1" dirty="0"/>
          </a:p>
          <a:p>
            <a:pPr marL="0" indent="0" algn="r">
              <a:spcBef>
                <a:spcPts val="2400"/>
              </a:spcBef>
              <a:buNone/>
            </a:pPr>
            <a:r>
              <a:rPr lang="en-GB" i="1" dirty="0"/>
              <a:t>Care Act 2014</a:t>
            </a:r>
            <a:r>
              <a:rPr lang="en-GB" sz="3200" dirty="0"/>
              <a:t>	</a:t>
            </a:r>
          </a:p>
          <a:p>
            <a:pPr marL="0" indent="0">
              <a:spcBef>
                <a:spcPts val="1200"/>
              </a:spcBef>
              <a:buNone/>
            </a:pPr>
            <a:endParaRPr lang="en-GB" sz="4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B64E32-F63C-482B-B416-1FA9819B3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80"/>
    </mc:Choice>
    <mc:Fallback xmlns="">
      <p:transition spd="slow" advTm="3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7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858" y="1369057"/>
            <a:ext cx="10515600" cy="45514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4000" b="1" dirty="0"/>
              <a:t>Support needs of young carers: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3200" b="1" dirty="0"/>
              <a:t>Must</a:t>
            </a:r>
            <a:r>
              <a:rPr lang="en-GB" sz="3200" dirty="0"/>
              <a:t> assess</a:t>
            </a:r>
          </a:p>
          <a:p>
            <a:pPr>
              <a:spcBef>
                <a:spcPts val="1800"/>
              </a:spcBef>
            </a:pPr>
            <a:r>
              <a:rPr lang="en-GB" sz="3000" dirty="0"/>
              <a:t>the outcomes they wish to achieve in day-to-day life</a:t>
            </a:r>
          </a:p>
          <a:p>
            <a:pPr>
              <a:spcBef>
                <a:spcPts val="1800"/>
              </a:spcBef>
            </a:pPr>
            <a:r>
              <a:rPr lang="en-GB" sz="3000" dirty="0"/>
              <a:t>whether support could contribute to the achievement of those outcomes</a:t>
            </a:r>
          </a:p>
          <a:p>
            <a:pPr>
              <a:spcBef>
                <a:spcPts val="1800"/>
              </a:spcBef>
            </a:pPr>
            <a:r>
              <a:rPr lang="en-GB" sz="3000" dirty="0"/>
              <a:t>what the support needs are likely to be after the age of 18</a:t>
            </a:r>
          </a:p>
          <a:p>
            <a:pPr marL="0" indent="0" algn="r">
              <a:spcBef>
                <a:spcPts val="1800"/>
              </a:spcBef>
              <a:buNone/>
            </a:pPr>
            <a:r>
              <a:rPr lang="en-GB" i="1" dirty="0"/>
              <a:t>Care Act 2014</a:t>
            </a:r>
            <a:endParaRPr lang="en-GB" dirty="0"/>
          </a:p>
          <a:p>
            <a:pPr marL="0" indent="0">
              <a:spcBef>
                <a:spcPts val="1800"/>
              </a:spcBef>
              <a:buNone/>
            </a:pPr>
            <a:endParaRPr lang="en-GB" sz="3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7AE5347-31B6-4801-9D9C-28163E1D5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6"/>
    </mc:Choice>
    <mc:Fallback xmlns="">
      <p:transition spd="slow" advTm="21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04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53" y="1158312"/>
            <a:ext cx="11136695" cy="4079558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3200"/>
              </a:spcBef>
              <a:buNone/>
            </a:pPr>
            <a:endParaRPr lang="en-GB" sz="800" dirty="0"/>
          </a:p>
          <a:p>
            <a:pPr marL="0" indent="0">
              <a:lnSpc>
                <a:spcPct val="120000"/>
              </a:lnSpc>
              <a:spcBef>
                <a:spcPts val="3200"/>
              </a:spcBef>
              <a:buNone/>
            </a:pPr>
            <a:r>
              <a:rPr lang="en-GB" sz="14400" b="1" dirty="0"/>
              <a:t>Support needs of </a:t>
            </a:r>
            <a:r>
              <a:rPr lang="en-GB" sz="14400" b="1" dirty="0" smtClean="0"/>
              <a:t>carers: Care </a:t>
            </a:r>
            <a:r>
              <a:rPr lang="en-GB" sz="14400" b="1" dirty="0"/>
              <a:t>Act national criteria</a:t>
            </a:r>
          </a:p>
          <a:p>
            <a:pPr marL="1371600" indent="-1371600">
              <a:spcBef>
                <a:spcPts val="3000"/>
              </a:spcBef>
              <a:buAutoNum type="arabicPeriod"/>
            </a:pPr>
            <a:r>
              <a:rPr lang="en-GB" sz="14400" dirty="0"/>
              <a:t>Is the care you provide necessary?</a:t>
            </a:r>
          </a:p>
          <a:p>
            <a:pPr marL="1371600" indent="-1371600">
              <a:spcBef>
                <a:spcPts val="3000"/>
              </a:spcBef>
              <a:buAutoNum type="arabicPeriod"/>
            </a:pPr>
            <a:r>
              <a:rPr lang="en-GB" sz="14400" dirty="0"/>
              <a:t>Is there an impact on your wellbeing?</a:t>
            </a:r>
          </a:p>
          <a:p>
            <a:pPr marL="1371600" indent="-1371600">
              <a:spcBef>
                <a:spcPts val="3000"/>
              </a:spcBef>
              <a:buAutoNum type="arabicPeriod"/>
            </a:pPr>
            <a:r>
              <a:rPr lang="en-GB" sz="14400" dirty="0"/>
              <a:t>Is your health at risk of getting worse?</a:t>
            </a:r>
          </a:p>
          <a:p>
            <a:pPr marL="0" indent="0">
              <a:lnSpc>
                <a:spcPct val="120000"/>
              </a:lnSpc>
              <a:spcBef>
                <a:spcPts val="3000"/>
              </a:spcBef>
              <a:buNone/>
            </a:pPr>
            <a:r>
              <a:rPr lang="en-GB" sz="14400" dirty="0"/>
              <a:t>	</a:t>
            </a:r>
            <a:r>
              <a:rPr lang="en-GB" sz="16000" dirty="0" smtClean="0"/>
              <a:t>- </a:t>
            </a:r>
            <a:r>
              <a:rPr lang="en-GB" sz="12800" dirty="0"/>
              <a:t>Or, are you unable to achieve ‘</a:t>
            </a:r>
            <a:r>
              <a:rPr lang="en-GB" sz="12800" dirty="0" smtClean="0"/>
              <a:t>eligibility outcomes</a:t>
            </a:r>
            <a:r>
              <a:rPr lang="en-GB" sz="12800" dirty="0"/>
              <a:t>’?</a:t>
            </a:r>
          </a:p>
          <a:p>
            <a:pPr>
              <a:spcBef>
                <a:spcPts val="2400"/>
              </a:spcBef>
            </a:pPr>
            <a:endParaRPr lang="en-GB" sz="14400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1CA61A6-729F-49D9-9A84-883BFEE34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1"/>
    </mc:Choice>
    <mc:Fallback xmlns="">
      <p:transition spd="slow" advTm="5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7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49" y="1558930"/>
            <a:ext cx="11260476" cy="40795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4300" b="1" dirty="0"/>
              <a:t>Support needs of carers – eligibility outcomes: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3500" dirty="0"/>
              <a:t>Unable to achieve at least one out of eight areas</a:t>
            </a:r>
          </a:p>
          <a:p>
            <a:pPr>
              <a:spcBef>
                <a:spcPts val="2400"/>
              </a:spcBef>
            </a:pPr>
            <a:r>
              <a:rPr lang="en-GB" sz="3600" dirty="0"/>
              <a:t>Would not be possible without help</a:t>
            </a:r>
          </a:p>
          <a:p>
            <a:pPr>
              <a:spcBef>
                <a:spcPts val="2400"/>
              </a:spcBef>
            </a:pPr>
            <a:r>
              <a:rPr lang="en-GB" sz="3600" dirty="0"/>
              <a:t>Would cause pain, distress or anxiety</a:t>
            </a:r>
          </a:p>
          <a:p>
            <a:pPr>
              <a:spcBef>
                <a:spcPts val="2400"/>
              </a:spcBef>
            </a:pPr>
            <a:r>
              <a:rPr lang="en-GB" sz="3600" dirty="0"/>
              <a:t>Would endanger your health or safety or of others you care for.</a:t>
            </a:r>
          </a:p>
          <a:p>
            <a:pPr>
              <a:spcBef>
                <a:spcPts val="1800"/>
              </a:spcBef>
            </a:pPr>
            <a:endParaRPr lang="en-GB" sz="57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46E1CF-57A7-4FBE-AFFF-0E311D3E0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3"/>
    </mc:Choice>
    <mc:Fallback xmlns="">
      <p:transition spd="slow" advTm="22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D132F-5F12-4A07-B0C4-65B4B363B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003" y="2448247"/>
            <a:ext cx="11485723" cy="3689678"/>
          </a:xfrm>
        </p:spPr>
        <p:txBody>
          <a:bodyPr numCol="2" spcCol="360000"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GB" sz="2400" dirty="0" smtClean="0"/>
              <a:t>Caring </a:t>
            </a:r>
            <a:r>
              <a:rPr lang="en-GB" sz="2400" dirty="0"/>
              <a:t>for a child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GB" sz="2400" dirty="0"/>
              <a:t>Caring for other people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GB" sz="2400" dirty="0"/>
              <a:t>Maintaining a habitable home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GB" sz="2400" dirty="0" smtClean="0"/>
              <a:t>Maintaining and managing nutrition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sz="2400" dirty="0" smtClean="0"/>
              <a:t>Developing </a:t>
            </a:r>
            <a:r>
              <a:rPr lang="en-GB" sz="2400" dirty="0"/>
              <a:t>and </a:t>
            </a:r>
            <a:r>
              <a:rPr lang="en-GB" sz="2400" dirty="0" smtClean="0"/>
              <a:t>maintaining relationships</a:t>
            </a:r>
            <a:endParaRPr lang="en-GB" sz="2400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sz="2400" dirty="0"/>
              <a:t>Engaging in work, training, education or volunteering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sz="2400" dirty="0"/>
              <a:t>Making use of community facilities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sz="2400" dirty="0"/>
              <a:t>Engaging in recreation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GB" sz="2400" dirty="0" smtClean="0"/>
          </a:p>
          <a:p>
            <a:endParaRPr lang="en-GB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96A188-2809-4E81-B7A8-3161F2D8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91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 </a:t>
            </a:r>
            <a:endParaRPr lang="en-GB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08E3F2-6D8F-40D4-AC46-B020C60A6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003" y="1740361"/>
            <a:ext cx="5947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800"/>
              </a:spcBef>
            </a:pPr>
            <a:r>
              <a:rPr lang="en-GB" sz="4000" b="1" dirty="0"/>
              <a:t>Carers eligibility outcomes:</a:t>
            </a:r>
          </a:p>
        </p:txBody>
      </p:sp>
    </p:spTree>
    <p:extLst>
      <p:ext uri="{BB962C8B-B14F-4D97-AF65-F5344CB8AC3E}">
        <p14:creationId xmlns:p14="http://schemas.microsoft.com/office/powerpoint/2010/main" val="348242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69"/>
    </mc:Choice>
    <mc:Fallback xmlns="">
      <p:transition spd="slow" advTm="4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7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591" y="1554531"/>
            <a:ext cx="10515600" cy="683179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sz="4000" b="1" dirty="0"/>
              <a:t>Who is involved?</a:t>
            </a:r>
          </a:p>
          <a:p>
            <a:pPr marL="0" indent="0">
              <a:spcBef>
                <a:spcPts val="1800"/>
              </a:spcBef>
              <a:buNone/>
            </a:pPr>
            <a:endParaRPr lang="en-GB" sz="4000" b="1" dirty="0"/>
          </a:p>
          <a:p>
            <a:pPr marL="0" indent="0">
              <a:spcBef>
                <a:spcPts val="1800"/>
              </a:spcBef>
              <a:buNone/>
            </a:pPr>
            <a:endParaRPr lang="en-GB" sz="4000" b="1" dirty="0"/>
          </a:p>
          <a:p>
            <a:pPr marL="0" indent="0">
              <a:buNone/>
            </a:pPr>
            <a:endParaRPr lang="en-GB" sz="4000" b="1" dirty="0"/>
          </a:p>
          <a:p>
            <a:pPr marL="0" indent="0">
              <a:buNone/>
            </a:pPr>
            <a:endParaRPr lang="en-GB" sz="4000" b="1" dirty="0"/>
          </a:p>
          <a:p>
            <a:pPr marL="0" indent="0">
              <a:buNone/>
            </a:pPr>
            <a:endParaRPr lang="en-GB" sz="3600" b="1" dirty="0"/>
          </a:p>
          <a:p>
            <a:pPr marL="0" indent="0">
              <a:buNone/>
            </a:pPr>
            <a:endParaRPr lang="en-GB" sz="3600" b="1" dirty="0"/>
          </a:p>
          <a:p>
            <a:pPr marL="0" indent="0">
              <a:buNone/>
            </a:pPr>
            <a:endParaRPr lang="en-GB" sz="4000" b="1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5FEA731-64B5-4370-A4AB-8250A3E4A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014416"/>
              </p:ext>
            </p:extLst>
          </p:nvPr>
        </p:nvGraphicFramePr>
        <p:xfrm>
          <a:off x="1361591" y="2244540"/>
          <a:ext cx="9813267" cy="352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1089">
                  <a:extLst>
                    <a:ext uri="{9D8B030D-6E8A-4147-A177-3AD203B41FA5}">
                      <a16:colId xmlns:a16="http://schemas.microsoft.com/office/drawing/2014/main" val="3413037842"/>
                    </a:ext>
                  </a:extLst>
                </a:gridCol>
                <a:gridCol w="3271089">
                  <a:extLst>
                    <a:ext uri="{9D8B030D-6E8A-4147-A177-3AD203B41FA5}">
                      <a16:colId xmlns:a16="http://schemas.microsoft.com/office/drawing/2014/main" val="3230492875"/>
                    </a:ext>
                  </a:extLst>
                </a:gridCol>
                <a:gridCol w="3271089">
                  <a:extLst>
                    <a:ext uri="{9D8B030D-6E8A-4147-A177-3AD203B41FA5}">
                      <a16:colId xmlns:a16="http://schemas.microsoft.com/office/drawing/2014/main" val="2893803213"/>
                    </a:ext>
                  </a:extLst>
                </a:gridCol>
              </a:tblGrid>
              <a:tr h="75653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Parent carer</a:t>
                      </a:r>
                    </a:p>
                  </a:txBody>
                  <a:tcPr>
                    <a:solidFill>
                      <a:srgbClr val="1D9D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Carer</a:t>
                      </a:r>
                    </a:p>
                  </a:txBody>
                  <a:tcPr>
                    <a:solidFill>
                      <a:srgbClr val="1D9D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Young carer</a:t>
                      </a:r>
                    </a:p>
                  </a:txBody>
                  <a:tcPr>
                    <a:solidFill>
                      <a:srgbClr val="1D9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69083"/>
                  </a:ext>
                </a:extLst>
              </a:tr>
              <a:tr h="75653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rebuchet MS" panose="020B0603020202020204" pitchFamily="34" charset="0"/>
                        </a:rPr>
                        <a:t>Any child(ren)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Trebuchet MS" panose="020B0603020202020204" pitchFamily="34" charset="0"/>
                        </a:rPr>
                        <a:t>Parent(s)</a:t>
                      </a:r>
                    </a:p>
                    <a:p>
                      <a:pPr algn="ctr"/>
                      <a:endParaRPr lang="en-GB" sz="24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22552"/>
                  </a:ext>
                </a:extLst>
              </a:tr>
              <a:tr h="10754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Trebuchet MS" panose="020B0603020202020204" pitchFamily="34" charset="0"/>
                        </a:rPr>
                        <a:t>Any person the parent carer requests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Trebuchet MS" panose="020B0603020202020204" pitchFamily="34" charset="0"/>
                        </a:rPr>
                        <a:t>Any person the carer requests</a:t>
                      </a:r>
                    </a:p>
                    <a:p>
                      <a:pPr algn="ctr"/>
                      <a:endParaRPr lang="en-GB" sz="24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Any person the young carer or parents request</a:t>
                      </a:r>
                      <a:endParaRPr lang="en-GB" sz="24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073190"/>
                  </a:ext>
                </a:extLst>
              </a:tr>
              <a:tr h="75653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rebuchet MS" panose="020B0603020202020204" pitchFamily="34" charset="0"/>
                        </a:rPr>
                        <a:t>Social services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rebuchet MS" panose="020B0603020202020204" pitchFamily="34" charset="0"/>
                        </a:rPr>
                        <a:t>Social services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rebuchet MS" panose="020B0603020202020204" pitchFamily="34" charset="0"/>
                        </a:rPr>
                        <a:t>Social services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20122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A73EE7-8D6A-4BCD-BB6C-6D8119B03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rgbClr val="FFF2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</a:t>
            </a:r>
            <a:r>
              <a:rPr lang="en-GB" sz="2400" b="1" dirty="0" smtClean="0">
                <a:latin typeface="Ink Free" panose="03080402000500000000" pitchFamily="66" charset="0"/>
                <a:cs typeface="Cavolini" panose="020B0502040204020203" pitchFamily="66" charset="0"/>
              </a:rPr>
              <a:t>legal stuff</a:t>
            </a: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9"/>
    </mc:Choice>
    <mc:Fallback xmlns="">
      <p:transition spd="slow" advTm="62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6CA67-A7ED-4237-9452-C1B3F64D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95" y="406232"/>
            <a:ext cx="5910399" cy="15199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b="1" dirty="0" err="1" smtClean="0"/>
              <a:t>Carers</a:t>
            </a:r>
            <a:r>
              <a:rPr lang="en-US" sz="5400" b="1" dirty="0" smtClean="0"/>
              <a:t> Assessments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80EE4-414C-4A1A-BF79-87C0DB1BC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795" y="2045993"/>
            <a:ext cx="5910399" cy="144766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en-GB" sz="5400" dirty="0"/>
              <a:t>Janine </a:t>
            </a:r>
            <a:r>
              <a:rPr lang="en-GB" sz="5400" dirty="0" smtClean="0"/>
              <a:t>Wigmore</a:t>
            </a: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en-GB" sz="3200" spc="-150" dirty="0" smtClean="0"/>
              <a:t>Steering Group Member</a:t>
            </a: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en-GB" spc="-150" dirty="0" smtClean="0"/>
              <a:t>Family Voice Calderdale</a:t>
            </a:r>
          </a:p>
          <a:p>
            <a:pPr marL="0" indent="0" algn="ctr">
              <a:buNone/>
            </a:pPr>
            <a:endParaRPr lang="en-US" sz="1600" dirty="0"/>
          </a:p>
        </p:txBody>
      </p:sp>
      <p:pic>
        <p:nvPicPr>
          <p:cNvPr id="6" name="Content Placeholder 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E190C7E1-1A5C-4469-A143-E4C0C81313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4" b="2"/>
          <a:stretch/>
        </p:blipFill>
        <p:spPr>
          <a:xfrm>
            <a:off x="6571761" y="789625"/>
            <a:ext cx="5256557" cy="5664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EB53DD-3CB4-4CF3-B57A-3C0169B93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5118" y="6956136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8" y="4868492"/>
            <a:ext cx="4756146" cy="15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43"/>
    </mc:Choice>
    <mc:Fallback xmlns="">
      <p:transition spd="slow" advTm="47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63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  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9438"/>
            <a:ext cx="10515600" cy="40795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4000" b="1" dirty="0"/>
              <a:t>Support for Parent carers:  Short </a:t>
            </a:r>
            <a:r>
              <a:rPr lang="en-GB" sz="4000" b="1" dirty="0" smtClean="0"/>
              <a:t>Break</a:t>
            </a:r>
            <a:r>
              <a:rPr lang="en-GB" sz="4000" dirty="0" smtClean="0"/>
              <a:t>s</a:t>
            </a:r>
            <a:endParaRPr lang="en-GB" sz="4000" dirty="0"/>
          </a:p>
          <a:p>
            <a:pPr>
              <a:spcBef>
                <a:spcPts val="1800"/>
              </a:spcBef>
              <a:buFont typeface="Calibri" panose="020F0502020204030204" pitchFamily="34" charset="0"/>
              <a:buChar char="-"/>
            </a:pPr>
            <a:r>
              <a:rPr lang="en-GB" sz="3600" dirty="0"/>
              <a:t>Day-time or overnight care (at home or elsewhere)</a:t>
            </a:r>
          </a:p>
          <a:p>
            <a:pPr>
              <a:spcBef>
                <a:spcPts val="1800"/>
              </a:spcBef>
              <a:buFont typeface="Calibri" panose="020F0502020204030204" pitchFamily="34" charset="0"/>
              <a:buChar char="-"/>
            </a:pPr>
            <a:r>
              <a:rPr lang="en-GB" sz="3600" dirty="0"/>
              <a:t>Educational or leisure activities for disabled children outside the home</a:t>
            </a:r>
          </a:p>
          <a:p>
            <a:pPr>
              <a:spcBef>
                <a:spcPts val="1800"/>
              </a:spcBef>
              <a:buFont typeface="Calibri" panose="020F0502020204030204" pitchFamily="34" charset="0"/>
              <a:buChar char="-"/>
            </a:pPr>
            <a:r>
              <a:rPr lang="en-GB" sz="3600" dirty="0"/>
              <a:t>Emergency care.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56BD5-1816-42C2-BBA3-B839E7939863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49401" y="374788"/>
            <a:ext cx="2362200" cy="12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sz="8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</a:t>
            </a:r>
            <a:r>
              <a:rPr lang="en-GB" sz="2800" b="1" dirty="0">
                <a:latin typeface="Ink Free" panose="03080402000500000000" pitchFamily="66" charset="0"/>
                <a:cs typeface="Cavolini" panose="020B0502040204020203" pitchFamily="66" charset="0"/>
              </a:rPr>
              <a:t> difference they make</a:t>
            </a:r>
          </a:p>
          <a:p>
            <a:pPr marL="0" indent="0">
              <a:buNone/>
            </a:pPr>
            <a:endParaRPr lang="en-GB" sz="1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BD7DD7-E192-4315-B964-985CFAD2C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1"/>
    </mc:Choice>
    <mc:Fallback xmlns="">
      <p:transition spd="slow" advTm="46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63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  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491" y="2040294"/>
            <a:ext cx="10515600" cy="4079558"/>
          </a:xfrm>
        </p:spPr>
        <p:txBody>
          <a:bodyPr>
            <a:normAutofit/>
          </a:bodyPr>
          <a:lstStyle/>
          <a:p>
            <a:pPr marL="0" indent="0">
              <a:spcBef>
                <a:spcPts val="3000"/>
              </a:spcBef>
              <a:buNone/>
            </a:pPr>
            <a:r>
              <a:rPr lang="en-GB" sz="4000" b="1" dirty="0"/>
              <a:t>Support for Carers:</a:t>
            </a:r>
          </a:p>
          <a:p>
            <a:pPr>
              <a:spcBef>
                <a:spcPts val="3000"/>
              </a:spcBef>
            </a:pPr>
            <a:r>
              <a:rPr lang="en-GB" sz="3600" dirty="0"/>
              <a:t>Carers Support Plan</a:t>
            </a:r>
          </a:p>
          <a:p>
            <a:pPr>
              <a:spcBef>
                <a:spcPts val="3000"/>
              </a:spcBef>
            </a:pPr>
            <a:r>
              <a:rPr lang="en-GB" sz="3600" dirty="0"/>
              <a:t>Carers Personal Budget </a:t>
            </a:r>
          </a:p>
          <a:p>
            <a:pPr>
              <a:spcBef>
                <a:spcPts val="3000"/>
              </a:spcBef>
            </a:pPr>
            <a:r>
              <a:rPr lang="en-GB" sz="3600" dirty="0"/>
              <a:t>Support for higher needs </a:t>
            </a:r>
          </a:p>
          <a:p>
            <a:pPr marL="0" indent="0">
              <a:spcBef>
                <a:spcPts val="1800"/>
              </a:spcBef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5062E9-89D5-490B-8A89-685140BE8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56BD5-1816-42C2-BBA3-B839E7939863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49401" y="374788"/>
            <a:ext cx="2362200" cy="12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sz="8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</a:t>
            </a:r>
            <a:r>
              <a:rPr lang="en-GB" sz="2800" b="1" dirty="0">
                <a:latin typeface="Ink Free" panose="03080402000500000000" pitchFamily="66" charset="0"/>
                <a:cs typeface="Cavolini" panose="020B0502040204020203" pitchFamily="66" charset="0"/>
              </a:rPr>
              <a:t> difference they make</a:t>
            </a:r>
          </a:p>
          <a:p>
            <a:pPr marL="0" indent="0">
              <a:buNone/>
            </a:pPr>
            <a:endParaRPr lang="en-GB" sz="1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23"/>
    </mc:Choice>
    <mc:Fallback xmlns="">
      <p:transition spd="slow" advTm="47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02E02-132F-48CC-9F2D-48E3FE33B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6164" y="3183404"/>
            <a:ext cx="9459673" cy="2738274"/>
          </a:xfrm>
        </p:spPr>
        <p:txBody>
          <a:bodyPr numCol="2" spcCol="720000">
            <a:noAutofit/>
          </a:bodyPr>
          <a:lstStyle/>
          <a:p>
            <a:pPr>
              <a:spcBef>
                <a:spcPts val="1800"/>
              </a:spcBef>
            </a:pPr>
            <a:r>
              <a:rPr lang="en-GB" sz="3200" dirty="0" smtClean="0"/>
              <a:t>Home </a:t>
            </a:r>
            <a:r>
              <a:rPr lang="en-GB" sz="3200" dirty="0"/>
              <a:t>adaptations</a:t>
            </a:r>
          </a:p>
          <a:p>
            <a:pPr>
              <a:spcBef>
                <a:spcPts val="1800"/>
              </a:spcBef>
            </a:pPr>
            <a:r>
              <a:rPr lang="en-GB" sz="3200" dirty="0"/>
              <a:t>Meals </a:t>
            </a:r>
          </a:p>
          <a:p>
            <a:pPr>
              <a:spcBef>
                <a:spcPts val="1800"/>
              </a:spcBef>
            </a:pPr>
            <a:r>
              <a:rPr lang="en-GB" sz="3200" dirty="0" smtClean="0"/>
              <a:t>Laundry</a:t>
            </a:r>
          </a:p>
          <a:p>
            <a:pPr>
              <a:spcBef>
                <a:spcPts val="1800"/>
              </a:spcBef>
            </a:pPr>
            <a:r>
              <a:rPr lang="en-GB" sz="3200" dirty="0"/>
              <a:t>Transport</a:t>
            </a:r>
          </a:p>
          <a:p>
            <a:pPr>
              <a:spcBef>
                <a:spcPts val="1800"/>
              </a:spcBef>
            </a:pPr>
            <a:r>
              <a:rPr lang="en-GB" sz="3200" dirty="0"/>
              <a:t>Additional or replacement care at home</a:t>
            </a:r>
          </a:p>
          <a:p>
            <a:pPr>
              <a:spcBef>
                <a:spcPts val="1800"/>
              </a:spcBef>
            </a:pPr>
            <a:r>
              <a:rPr lang="en-GB" sz="3200" dirty="0"/>
              <a:t>Daytime or overnight care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36926-E5B5-4502-BA29-18466FAEF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2439" y="1690688"/>
            <a:ext cx="5181600" cy="2499795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endParaRPr lang="en-GB" sz="3200" dirty="0"/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FFE663-E61B-4350-B914-7A34181C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91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  </a:t>
            </a:r>
            <a:endParaRPr lang="en-GB" b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F9AF98-B247-47C4-85CD-9398A8A38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F56BD5-1816-42C2-BBA3-B839E7939863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49401" y="374788"/>
            <a:ext cx="2362200" cy="12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sz="8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</a:t>
            </a:r>
            <a:r>
              <a:rPr lang="en-GB" sz="2800" b="1" dirty="0">
                <a:latin typeface="Ink Free" panose="03080402000500000000" pitchFamily="66" charset="0"/>
                <a:cs typeface="Cavolini" panose="020B0502040204020203" pitchFamily="66" charset="0"/>
              </a:rPr>
              <a:t> difference they make</a:t>
            </a:r>
          </a:p>
          <a:p>
            <a:pPr marL="0" indent="0">
              <a:buNone/>
            </a:pPr>
            <a:endParaRPr lang="en-GB" sz="1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6328" y="1755340"/>
            <a:ext cx="8263082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GB" sz="4000" b="1" dirty="0"/>
              <a:t>Support for Carers: </a:t>
            </a:r>
          </a:p>
          <a:p>
            <a:pPr>
              <a:spcBef>
                <a:spcPts val="1800"/>
              </a:spcBef>
            </a:pPr>
            <a:r>
              <a:rPr lang="en-GB" sz="3200" dirty="0"/>
              <a:t>Help for the person who is cared for</a:t>
            </a:r>
          </a:p>
        </p:txBody>
      </p:sp>
    </p:spTree>
    <p:extLst>
      <p:ext uri="{BB962C8B-B14F-4D97-AF65-F5344CB8AC3E}">
        <p14:creationId xmlns:p14="http://schemas.microsoft.com/office/powerpoint/2010/main" val="3397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15"/>
    </mc:Choice>
    <mc:Fallback xmlns="">
      <p:transition spd="slow" advTm="48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77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  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4041"/>
            <a:ext cx="10515600" cy="4079558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GB" sz="4000" b="1" dirty="0"/>
              <a:t>Support for Carers: Charging for support</a:t>
            </a:r>
          </a:p>
          <a:p>
            <a:pPr>
              <a:spcBef>
                <a:spcPts val="2400"/>
              </a:spcBef>
            </a:pPr>
            <a:r>
              <a:rPr lang="en-GB" sz="3600" dirty="0"/>
              <a:t>May charge carers for services</a:t>
            </a:r>
          </a:p>
          <a:p>
            <a:pPr>
              <a:spcBef>
                <a:spcPts val="2400"/>
              </a:spcBef>
            </a:pPr>
            <a:r>
              <a:rPr lang="en-GB" sz="3600" dirty="0"/>
              <a:t>Must do a financial assessment </a:t>
            </a:r>
          </a:p>
          <a:p>
            <a:pPr>
              <a:spcBef>
                <a:spcPts val="2400"/>
              </a:spcBef>
            </a:pPr>
            <a:r>
              <a:rPr lang="en-GB" sz="3600" dirty="0"/>
              <a:t>Must ensure charges do not have a negative impact on a carer’s wellbeing.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D53AA4-3C00-4C26-B123-21F464EB1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56BD5-1816-42C2-BBA3-B839E7939863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49401" y="374788"/>
            <a:ext cx="2362200" cy="12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sz="8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</a:t>
            </a:r>
            <a:r>
              <a:rPr lang="en-GB" sz="2800" b="1" dirty="0">
                <a:latin typeface="Ink Free" panose="03080402000500000000" pitchFamily="66" charset="0"/>
                <a:cs typeface="Cavolini" panose="020B0502040204020203" pitchFamily="66" charset="0"/>
              </a:rPr>
              <a:t> difference they make</a:t>
            </a:r>
          </a:p>
          <a:p>
            <a:pPr marL="0" indent="0">
              <a:buNone/>
            </a:pPr>
            <a:endParaRPr lang="en-GB" sz="1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2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1"/>
    </mc:Choice>
    <mc:Fallback xmlns="">
      <p:transition spd="slow" advTm="37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99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  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785301"/>
            <a:ext cx="10515600" cy="40795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4000" b="1" dirty="0"/>
              <a:t>Support for Young </a:t>
            </a:r>
            <a:r>
              <a:rPr lang="en-GB" sz="4000" b="1" dirty="0" smtClean="0"/>
              <a:t>Carers</a:t>
            </a:r>
            <a:r>
              <a:rPr lang="en-GB" sz="4000" b="1" dirty="0"/>
              <a:t>:</a:t>
            </a:r>
          </a:p>
          <a:p>
            <a:pPr>
              <a:spcBef>
                <a:spcPts val="1800"/>
              </a:spcBef>
            </a:pPr>
            <a:r>
              <a:rPr lang="en-GB" sz="3600" dirty="0"/>
              <a:t>Respite activities</a:t>
            </a:r>
          </a:p>
          <a:p>
            <a:pPr>
              <a:spcBef>
                <a:spcPts val="1800"/>
              </a:spcBef>
            </a:pPr>
            <a:r>
              <a:rPr lang="en-GB" sz="3600" dirty="0"/>
              <a:t>Individual or group work</a:t>
            </a:r>
          </a:p>
          <a:p>
            <a:pPr>
              <a:spcBef>
                <a:spcPts val="1800"/>
              </a:spcBef>
            </a:pPr>
            <a:r>
              <a:rPr lang="en-GB" sz="3600" dirty="0"/>
              <a:t>Support in school</a:t>
            </a:r>
          </a:p>
          <a:p>
            <a:pPr>
              <a:spcBef>
                <a:spcPts val="1800"/>
              </a:spcBef>
            </a:pPr>
            <a:r>
              <a:rPr lang="en-GB" sz="3600" dirty="0"/>
              <a:t>Support for whole family</a:t>
            </a:r>
          </a:p>
          <a:p>
            <a:pPr>
              <a:spcBef>
                <a:spcPts val="1800"/>
              </a:spcBef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5FFD3A-0613-4DCC-9FFA-8C5B4A277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F56BD5-1816-42C2-BBA3-B839E7939863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49401" y="374788"/>
            <a:ext cx="2362200" cy="12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sz="8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</a:t>
            </a:r>
            <a:r>
              <a:rPr lang="en-GB" sz="2800" b="1" dirty="0">
                <a:latin typeface="Ink Free" panose="03080402000500000000" pitchFamily="66" charset="0"/>
                <a:cs typeface="Cavolini" panose="020B0502040204020203" pitchFamily="66" charset="0"/>
              </a:rPr>
              <a:t> difference they make</a:t>
            </a:r>
          </a:p>
          <a:p>
            <a:pPr marL="0" indent="0">
              <a:buNone/>
            </a:pPr>
            <a:endParaRPr lang="en-GB" sz="1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1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33"/>
    </mc:Choice>
    <mc:Fallback xmlns="">
      <p:transition spd="slow" advTm="3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40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  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167" y="2081541"/>
            <a:ext cx="10515600" cy="4079558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GB" sz="3600" b="1" dirty="0"/>
              <a:t>What to do if you don’t agree with the decision?</a:t>
            </a:r>
          </a:p>
          <a:p>
            <a:pPr>
              <a:spcBef>
                <a:spcPts val="2400"/>
              </a:spcBef>
            </a:pPr>
            <a:r>
              <a:rPr lang="en-GB" sz="3600" dirty="0"/>
              <a:t> Ask for the reasons for the decision (in writing)</a:t>
            </a:r>
          </a:p>
          <a:p>
            <a:pPr>
              <a:spcBef>
                <a:spcPts val="2400"/>
              </a:spcBef>
            </a:pPr>
            <a:r>
              <a:rPr lang="en-GB" sz="3600" dirty="0"/>
              <a:t> Ask for the complaints procedure</a:t>
            </a:r>
          </a:p>
          <a:p>
            <a:pPr>
              <a:spcBef>
                <a:spcPts val="2400"/>
              </a:spcBef>
            </a:pPr>
            <a:r>
              <a:rPr lang="en-GB" sz="3600" dirty="0"/>
              <a:t> Contact your local carers organisation</a:t>
            </a:r>
          </a:p>
          <a:p>
            <a:pPr marL="0" indent="0">
              <a:spcBef>
                <a:spcPts val="1800"/>
              </a:spcBef>
              <a:buNone/>
            </a:pPr>
            <a:endParaRPr lang="en-GB" sz="3600" dirty="0"/>
          </a:p>
          <a:p>
            <a:pPr marL="0" indent="0">
              <a:spcBef>
                <a:spcPts val="1800"/>
              </a:spcBef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4CEAD1-D99D-4F48-B9E5-B0D9258B6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56BD5-1816-42C2-BBA3-B839E7939863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49401" y="374788"/>
            <a:ext cx="2362200" cy="12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sz="8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</a:t>
            </a:r>
            <a:r>
              <a:rPr lang="en-GB" sz="2800" b="1" dirty="0">
                <a:latin typeface="Ink Free" panose="03080402000500000000" pitchFamily="66" charset="0"/>
                <a:cs typeface="Cavolini" panose="020B0502040204020203" pitchFamily="66" charset="0"/>
              </a:rPr>
              <a:t> difference they make</a:t>
            </a:r>
          </a:p>
          <a:p>
            <a:pPr marL="0" indent="0">
              <a:buNone/>
            </a:pPr>
            <a:endParaRPr lang="en-GB" sz="1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50"/>
    </mc:Choice>
    <mc:Fallback xmlns="">
      <p:transition spd="slow" advTm="32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03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  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076" y="1997802"/>
            <a:ext cx="11103205" cy="40824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4000" b="1" dirty="0"/>
              <a:t>Parent carers</a:t>
            </a:r>
            <a:endParaRPr lang="en-GB" sz="1200" b="1" dirty="0"/>
          </a:p>
          <a:p>
            <a:pPr>
              <a:spcBef>
                <a:spcPts val="2400"/>
              </a:spcBef>
            </a:pPr>
            <a:r>
              <a:rPr lang="en-GB" sz="3600" dirty="0"/>
              <a:t>No changes to </a:t>
            </a:r>
            <a:r>
              <a:rPr lang="en-GB" sz="3600" dirty="0" smtClean="0"/>
              <a:t>Assessments </a:t>
            </a:r>
            <a:endParaRPr lang="en-GB" sz="3600" dirty="0"/>
          </a:p>
          <a:p>
            <a:pPr>
              <a:spcBef>
                <a:spcPts val="2400"/>
              </a:spcBef>
            </a:pPr>
            <a:r>
              <a:rPr lang="en-GB" sz="3600" b="1" dirty="0">
                <a:solidFill>
                  <a:srgbClr val="1D9DD9"/>
                </a:solidFill>
              </a:rPr>
              <a:t>Except</a:t>
            </a:r>
            <a:r>
              <a:rPr lang="en-GB" sz="3600" dirty="0"/>
              <a:t> for transition</a:t>
            </a:r>
          </a:p>
          <a:p>
            <a:pPr>
              <a:spcBef>
                <a:spcPts val="2400"/>
              </a:spcBef>
            </a:pPr>
            <a:r>
              <a:rPr lang="en-GB" sz="3600" dirty="0"/>
              <a:t>Flexible use of direct payments</a:t>
            </a:r>
          </a:p>
          <a:p>
            <a:pPr>
              <a:spcBef>
                <a:spcPts val="1800"/>
              </a:spcBef>
            </a:pPr>
            <a:endParaRPr lang="en-GB" sz="3600" dirty="0"/>
          </a:p>
          <a:p>
            <a:endParaRPr lang="en-GB" sz="40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F7F0A5-2733-4A8A-AB42-034FDF3A1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11A7286-ED24-4689-8D57-ACD98DB8E6F4}"/>
              </a:ext>
            </a:extLst>
          </p:cNvPr>
          <p:cNvSpPr/>
          <p:nvPr/>
        </p:nvSpPr>
        <p:spPr>
          <a:xfrm>
            <a:off x="331170" y="160879"/>
            <a:ext cx="1761142" cy="163106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COVID UPDATE</a:t>
            </a:r>
            <a:endParaRPr lang="en-GB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9"/>
    </mc:Choice>
    <mc:Fallback xmlns="">
      <p:transition spd="slow" advTm="4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AC18A-9B17-4B1B-B2E9-40DBC1DAE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54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 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5B5FE-CE65-49AC-9B65-2D2CF651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619" y="2862337"/>
            <a:ext cx="5947913" cy="2821420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sz="2400" u="sng" dirty="0" smtClean="0"/>
              <a:t>Care </a:t>
            </a:r>
            <a:r>
              <a:rPr lang="en-GB" sz="2400" u="sng" dirty="0"/>
              <a:t>Act easements </a:t>
            </a:r>
          </a:p>
          <a:p>
            <a:pPr>
              <a:spcBef>
                <a:spcPts val="1800"/>
              </a:spcBef>
            </a:pPr>
            <a:r>
              <a:rPr lang="en-GB" sz="2000" b="1" dirty="0"/>
              <a:t>Where essential, a </a:t>
            </a:r>
            <a:r>
              <a:rPr lang="en-GB" sz="2000" b="1" i="1" dirty="0"/>
              <a:t>possible </a:t>
            </a:r>
            <a:r>
              <a:rPr lang="en-GB" sz="2000" dirty="0"/>
              <a:t>relaxing of duties, replaced by a power to meet </a:t>
            </a:r>
            <a:r>
              <a:rPr lang="en-GB" sz="2000" dirty="0" smtClean="0"/>
              <a:t>needs.</a:t>
            </a:r>
            <a:endParaRPr lang="en-GB" sz="2000" dirty="0"/>
          </a:p>
          <a:p>
            <a:pPr>
              <a:spcBef>
                <a:spcPts val="1800"/>
              </a:spcBef>
            </a:pPr>
            <a:r>
              <a:rPr lang="en-GB" sz="2000" dirty="0"/>
              <a:t>Don’t have to do detailed </a:t>
            </a:r>
            <a:r>
              <a:rPr lang="en-GB" sz="2000" dirty="0" smtClean="0"/>
              <a:t>Assessments.</a:t>
            </a:r>
            <a:endParaRPr lang="en-GB" sz="2000" dirty="0"/>
          </a:p>
          <a:p>
            <a:pPr>
              <a:spcBef>
                <a:spcPts val="1800"/>
              </a:spcBef>
            </a:pPr>
            <a:r>
              <a:rPr lang="en-GB" sz="2000" dirty="0"/>
              <a:t>Don’t have to do or review support </a:t>
            </a:r>
            <a:r>
              <a:rPr lang="en-GB" sz="2000" dirty="0" smtClean="0"/>
              <a:t>plans.</a:t>
            </a:r>
            <a:endParaRPr lang="en-GB" sz="2000" dirty="0"/>
          </a:p>
          <a:p>
            <a:pPr>
              <a:spcBef>
                <a:spcPts val="1800"/>
              </a:spcBef>
            </a:pPr>
            <a:r>
              <a:rPr lang="en-GB" sz="2000" dirty="0" smtClean="0"/>
              <a:t>Temporarily </a:t>
            </a:r>
            <a:r>
              <a:rPr lang="en-GB" sz="2000" dirty="0"/>
              <a:t>suspend or cancel </a:t>
            </a:r>
            <a:r>
              <a:rPr lang="en-GB" sz="2000" dirty="0" smtClean="0"/>
              <a:t>services.</a:t>
            </a:r>
            <a:endParaRPr lang="en-GB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7D054-CF3A-48D6-9C5D-52C970296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6157" y="1916834"/>
            <a:ext cx="5525696" cy="4066300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GB" sz="2400" u="sng" dirty="0" smtClean="0"/>
              <a:t>Still </a:t>
            </a:r>
            <a:r>
              <a:rPr lang="en-GB" sz="2400" u="sng" dirty="0"/>
              <a:t>have to:</a:t>
            </a:r>
          </a:p>
          <a:p>
            <a:pPr>
              <a:spcBef>
                <a:spcPts val="1800"/>
              </a:spcBef>
            </a:pPr>
            <a:r>
              <a:rPr lang="en-GB" sz="2000" dirty="0"/>
              <a:t>Take ‘reasonable steps</a:t>
            </a:r>
            <a:r>
              <a:rPr lang="en-GB" sz="2000" dirty="0" smtClean="0"/>
              <a:t>’.</a:t>
            </a:r>
            <a:endParaRPr lang="en-GB" sz="2000" dirty="0"/>
          </a:p>
          <a:p>
            <a:pPr>
              <a:spcBef>
                <a:spcPts val="1800"/>
              </a:spcBef>
            </a:pPr>
            <a:r>
              <a:rPr lang="en-GB" sz="2000" dirty="0"/>
              <a:t>Respond to </a:t>
            </a:r>
            <a:r>
              <a:rPr lang="en-GB" sz="2000" dirty="0" smtClean="0"/>
              <a:t>requests.</a:t>
            </a:r>
            <a:endParaRPr lang="en-GB" sz="2000" dirty="0"/>
          </a:p>
          <a:p>
            <a:pPr>
              <a:spcBef>
                <a:spcPts val="1800"/>
              </a:spcBef>
            </a:pPr>
            <a:r>
              <a:rPr lang="en-GB" sz="2000" dirty="0"/>
              <a:t>Uphold human </a:t>
            </a:r>
            <a:r>
              <a:rPr lang="en-GB" sz="2000" dirty="0" smtClean="0"/>
              <a:t>rights.</a:t>
            </a:r>
            <a:endParaRPr lang="en-GB" sz="2000" dirty="0"/>
          </a:p>
          <a:p>
            <a:pPr>
              <a:spcBef>
                <a:spcPts val="1800"/>
              </a:spcBef>
            </a:pPr>
            <a:r>
              <a:rPr lang="en-GB" sz="2000" dirty="0"/>
              <a:t>Carry out person centred </a:t>
            </a:r>
            <a:r>
              <a:rPr lang="en-GB" sz="2000" dirty="0" smtClean="0"/>
              <a:t>planning.</a:t>
            </a:r>
            <a:endParaRPr lang="en-GB" sz="2000" dirty="0"/>
          </a:p>
          <a:p>
            <a:pPr>
              <a:spcBef>
                <a:spcPts val="1800"/>
              </a:spcBef>
            </a:pPr>
            <a:r>
              <a:rPr lang="en-GB" sz="2000" dirty="0"/>
              <a:t>Complete plans once easements </a:t>
            </a:r>
            <a:r>
              <a:rPr lang="en-GB" sz="2000" dirty="0" smtClean="0"/>
              <a:t>end.</a:t>
            </a:r>
            <a:endParaRPr lang="en-GB" sz="2000" dirty="0"/>
          </a:p>
          <a:p>
            <a:pPr>
              <a:spcBef>
                <a:spcPts val="1800"/>
              </a:spcBef>
            </a:pPr>
            <a:r>
              <a:rPr lang="en-GB" sz="2000" dirty="0"/>
              <a:t>Use ‘best endeavours’ to maintain support.</a:t>
            </a:r>
          </a:p>
          <a:p>
            <a:pPr>
              <a:spcBef>
                <a:spcPts val="1800"/>
              </a:spcBef>
            </a:pPr>
            <a:r>
              <a:rPr lang="en-GB" sz="2000" dirty="0"/>
              <a:t>Inform you of any </a:t>
            </a:r>
            <a:r>
              <a:rPr lang="en-GB" sz="2000" dirty="0" smtClean="0"/>
              <a:t>changes.</a:t>
            </a:r>
            <a:endParaRPr lang="en-GB" sz="1400" dirty="0"/>
          </a:p>
          <a:p>
            <a:pPr>
              <a:spcBef>
                <a:spcPts val="1800"/>
              </a:spcBef>
            </a:pPr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0EE4CFC-3FCC-4B20-8B30-637BEE66E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11A7286-ED24-4689-8D57-ACD98DB8E6F4}"/>
              </a:ext>
            </a:extLst>
          </p:cNvPr>
          <p:cNvSpPr/>
          <p:nvPr/>
        </p:nvSpPr>
        <p:spPr>
          <a:xfrm>
            <a:off x="331170" y="160879"/>
            <a:ext cx="1761142" cy="163106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COVID UPDATE</a:t>
            </a:r>
            <a:endParaRPr lang="en-GB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619" y="1986393"/>
            <a:ext cx="5541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800"/>
              </a:spcBef>
            </a:pPr>
            <a:r>
              <a:rPr lang="en-GB" sz="4000" b="1" dirty="0"/>
              <a:t>Carers - Coronavirus Act: </a:t>
            </a:r>
          </a:p>
        </p:txBody>
      </p:sp>
    </p:spTree>
    <p:extLst>
      <p:ext uri="{BB962C8B-B14F-4D97-AF65-F5344CB8AC3E}">
        <p14:creationId xmlns:p14="http://schemas.microsoft.com/office/powerpoint/2010/main" val="24456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62"/>
    </mc:Choice>
    <mc:Fallback xmlns="">
      <p:transition spd="slow" advTm="7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04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  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22" y="1791941"/>
            <a:ext cx="11103205" cy="40824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4000" b="1" dirty="0"/>
              <a:t>Example of changes in Calderdale</a:t>
            </a:r>
          </a:p>
          <a:p>
            <a:pPr>
              <a:spcBef>
                <a:spcPts val="2400"/>
              </a:spcBef>
            </a:pPr>
            <a:r>
              <a:rPr lang="en-GB" sz="3400" dirty="0"/>
              <a:t>No face to face </a:t>
            </a:r>
            <a:r>
              <a:rPr lang="en-GB" sz="3400" dirty="0" smtClean="0"/>
              <a:t>Assessments</a:t>
            </a:r>
            <a:endParaRPr lang="en-GB" sz="3400" dirty="0"/>
          </a:p>
          <a:p>
            <a:pPr>
              <a:spcBef>
                <a:spcPts val="2400"/>
              </a:spcBef>
            </a:pPr>
            <a:r>
              <a:rPr lang="en-GB" sz="3400" dirty="0"/>
              <a:t>No new awards for activities not available during lockdown</a:t>
            </a:r>
          </a:p>
          <a:p>
            <a:pPr>
              <a:spcBef>
                <a:spcPts val="2400"/>
              </a:spcBef>
            </a:pPr>
            <a:r>
              <a:rPr lang="en-GB" sz="3400" dirty="0"/>
              <a:t>Existing awards have flexible extensions</a:t>
            </a:r>
          </a:p>
          <a:p>
            <a:pPr marL="0" indent="0">
              <a:spcBef>
                <a:spcPts val="1800"/>
              </a:spcBef>
              <a:buNone/>
            </a:pPr>
            <a:endParaRPr lang="en-GB" sz="3600" dirty="0"/>
          </a:p>
          <a:p>
            <a:endParaRPr lang="en-GB" sz="40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23AA2C6-AFDD-4536-891B-FFD4551BA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11A7286-ED24-4689-8D57-ACD98DB8E6F4}"/>
              </a:ext>
            </a:extLst>
          </p:cNvPr>
          <p:cNvSpPr/>
          <p:nvPr/>
        </p:nvSpPr>
        <p:spPr>
          <a:xfrm>
            <a:off x="331170" y="160879"/>
            <a:ext cx="1761142" cy="163106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COVID UPDATE</a:t>
            </a:r>
            <a:endParaRPr lang="en-GB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9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21"/>
    </mc:Choice>
    <mc:Fallback xmlns="">
      <p:transition spd="slow" advTm="42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17F3-5246-4BD3-A75A-8509ED2D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18" y="5776118"/>
            <a:ext cx="10515600" cy="1325563"/>
          </a:xfrm>
        </p:spPr>
        <p:txBody>
          <a:bodyPr/>
          <a:lstStyle/>
          <a:p>
            <a:r>
              <a:rPr lang="en-GB" b="1" dirty="0"/>
              <a:t>Carers Assessments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E79CA-2D17-436B-883E-C15911671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109" y="582461"/>
            <a:ext cx="3779982" cy="787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Who can help?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C41E058-E007-457C-B830-449E5943A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23374"/>
              </p:ext>
            </p:extLst>
          </p:nvPr>
        </p:nvGraphicFramePr>
        <p:xfrm>
          <a:off x="227030" y="1988334"/>
          <a:ext cx="11342670" cy="3467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526">
                  <a:extLst>
                    <a:ext uri="{9D8B030D-6E8A-4147-A177-3AD203B41FA5}">
                      <a16:colId xmlns:a16="http://schemas.microsoft.com/office/drawing/2014/main" val="24772984"/>
                    </a:ext>
                  </a:extLst>
                </a:gridCol>
                <a:gridCol w="3930371">
                  <a:extLst>
                    <a:ext uri="{9D8B030D-6E8A-4147-A177-3AD203B41FA5}">
                      <a16:colId xmlns:a16="http://schemas.microsoft.com/office/drawing/2014/main" val="3669648183"/>
                    </a:ext>
                  </a:extLst>
                </a:gridCol>
                <a:gridCol w="3196469">
                  <a:extLst>
                    <a:ext uri="{9D8B030D-6E8A-4147-A177-3AD203B41FA5}">
                      <a16:colId xmlns:a16="http://schemas.microsoft.com/office/drawing/2014/main" val="2281656832"/>
                    </a:ext>
                  </a:extLst>
                </a:gridCol>
                <a:gridCol w="2397304">
                  <a:extLst>
                    <a:ext uri="{9D8B030D-6E8A-4147-A177-3AD203B41FA5}">
                      <a16:colId xmlns:a16="http://schemas.microsoft.com/office/drawing/2014/main" val="1179409455"/>
                    </a:ext>
                  </a:extLst>
                </a:gridCol>
              </a:tblGrid>
              <a:tr h="473432">
                <a:tc>
                  <a:txBody>
                    <a:bodyPr/>
                    <a:lstStyle/>
                    <a:p>
                      <a:endParaRPr lang="en-GB" sz="26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1D9D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Trebuchet MS" panose="020B0603020202020204" pitchFamily="34" charset="0"/>
                        </a:rPr>
                        <a:t>National organisations</a:t>
                      </a:r>
                    </a:p>
                  </a:txBody>
                  <a:tcPr>
                    <a:solidFill>
                      <a:srgbClr val="1D9D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Trebuchet MS" panose="020B0603020202020204" pitchFamily="34" charset="0"/>
                        </a:rPr>
                        <a:t>In Calderdale</a:t>
                      </a:r>
                    </a:p>
                  </a:txBody>
                  <a:tcPr>
                    <a:solidFill>
                      <a:srgbClr val="1D9D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Trebuchet MS" panose="020B0603020202020204" pitchFamily="34" charset="0"/>
                        </a:rPr>
                        <a:t>In Kirklees</a:t>
                      </a:r>
                    </a:p>
                  </a:txBody>
                  <a:tcPr>
                    <a:solidFill>
                      <a:srgbClr val="1D9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15076"/>
                  </a:ext>
                </a:extLst>
              </a:tr>
              <a:tr h="85295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GB" sz="1800" b="1" dirty="0">
                          <a:latin typeface="Trebuchet MS" panose="020B0603020202020204" pitchFamily="34" charset="0"/>
                        </a:rPr>
                        <a:t>Person cared for is over 18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Carers UK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Carers Trust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Calderdale Carers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Cloverleaf Advocacy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Carers Count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930533"/>
                  </a:ext>
                </a:extLst>
              </a:tr>
              <a:tr h="73973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GB" sz="1800" b="1" dirty="0">
                          <a:latin typeface="Trebuchet MS" panose="020B0603020202020204" pitchFamily="34" charset="0"/>
                        </a:rPr>
                        <a:t>Person cared for is under 25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Contact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Unique Ways/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Family Voice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PCAN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88416"/>
                  </a:ext>
                </a:extLst>
              </a:tr>
              <a:tr h="50343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GB" sz="1800" b="1" dirty="0">
                          <a:latin typeface="Trebuchet MS" panose="020B0603020202020204" pitchFamily="34" charset="0"/>
                        </a:rPr>
                        <a:t>Young Carers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The Children’s Society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Young Carers Service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GB" sz="1800" smtClean="0">
                          <a:latin typeface="Trebuchet MS" panose="020B0603020202020204" pitchFamily="34" charset="0"/>
                        </a:rPr>
                        <a:t>Barnardos</a:t>
                      </a:r>
                      <a:r>
                        <a:rPr lang="en-GB" sz="180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GB" sz="1800" dirty="0">
                          <a:latin typeface="Trebuchet MS" panose="020B0603020202020204" pitchFamily="34" charset="0"/>
                        </a:rPr>
                        <a:t>Young Carers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61714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Trebuchet MS" panose="020B0603020202020204" pitchFamily="34" charset="0"/>
                        </a:rPr>
                        <a:t>General info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GB" sz="1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FFF2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Trebuchet MS" panose="020B0603020202020204" pitchFamily="34" charset="0"/>
                        </a:rPr>
                        <a:t>Carers Direct </a:t>
                      </a:r>
                      <a:r>
                        <a:rPr lang="en-GB" sz="1800" dirty="0" smtClean="0">
                          <a:latin typeface="Trebuchet MS" panose="020B0603020202020204" pitchFamily="34" charset="0"/>
                        </a:rPr>
                        <a:t>helpline/</a:t>
                      </a:r>
                      <a:r>
                        <a:rPr lang="en-GB" sz="1800" dirty="0" err="1" smtClean="0">
                          <a:latin typeface="Trebuchet MS" panose="020B0603020202020204" pitchFamily="34" charset="0"/>
                        </a:rPr>
                        <a:t>webchat</a:t>
                      </a:r>
                      <a:r>
                        <a:rPr lang="en-GB" sz="180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GB" sz="2000" b="1" dirty="0" smtClean="0">
                          <a:solidFill>
                            <a:srgbClr val="1D9DD9"/>
                          </a:solidFill>
                          <a:latin typeface="Trebuchet MS" panose="020B0603020202020204" pitchFamily="34" charset="0"/>
                        </a:rPr>
                        <a:t>|</a:t>
                      </a:r>
                      <a:r>
                        <a:rPr lang="en-GB" sz="1800" dirty="0" smtClean="0">
                          <a:latin typeface="Trebuchet MS" panose="020B0603020202020204" pitchFamily="34" charset="0"/>
                        </a:rPr>
                        <a:t> NICE </a:t>
                      </a:r>
                      <a:r>
                        <a:rPr lang="en-GB" sz="1800" dirty="0">
                          <a:latin typeface="Trebuchet MS" panose="020B0603020202020204" pitchFamily="34" charset="0"/>
                        </a:rPr>
                        <a:t>guidance: Supporting adult </a:t>
                      </a:r>
                      <a:r>
                        <a:rPr lang="en-GB" sz="1800" dirty="0" smtClean="0">
                          <a:latin typeface="Trebuchet MS" panose="020B0603020202020204" pitchFamily="34" charset="0"/>
                        </a:rPr>
                        <a:t>carers</a:t>
                      </a:r>
                      <a:endParaRPr lang="en-GB" sz="1800" baseline="0" dirty="0" smtClean="0">
                        <a:latin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dirty="0" smtClean="0">
                          <a:latin typeface="Trebuchet MS" panose="020B0603020202020204" pitchFamily="34" charset="0"/>
                        </a:rPr>
                        <a:t>Care </a:t>
                      </a:r>
                      <a:r>
                        <a:rPr lang="en-GB" sz="1800" dirty="0">
                          <a:latin typeface="Trebuchet MS" panose="020B0603020202020204" pitchFamily="34" charset="0"/>
                        </a:rPr>
                        <a:t>Act fact sheets on gov.uk</a:t>
                      </a: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endParaRPr lang="en-GB" sz="20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endParaRPr lang="en-GB" sz="20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97406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CE335EB-4FD3-4C6E-B3F5-C3F78D170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11A7286-ED24-4689-8D57-ACD98DB8E6F4}"/>
              </a:ext>
            </a:extLst>
          </p:cNvPr>
          <p:cNvSpPr/>
          <p:nvPr/>
        </p:nvSpPr>
        <p:spPr>
          <a:xfrm>
            <a:off x="331170" y="160879"/>
            <a:ext cx="1761142" cy="163106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COVID UPDATE</a:t>
            </a:r>
            <a:endParaRPr lang="en-GB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43"/>
    </mc:Choice>
    <mc:Fallback xmlns="">
      <p:transition spd="slow" advTm="9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E4CB6-1444-4EB2-A806-C705C1BD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18" y="5878841"/>
            <a:ext cx="10515600" cy="1120118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DBE1C-807B-4447-9133-04558FE29D5F}"/>
              </a:ext>
            </a:extLst>
          </p:cNvPr>
          <p:cNvSpPr txBox="1"/>
          <p:nvPr/>
        </p:nvSpPr>
        <p:spPr>
          <a:xfrm rot="20962828">
            <a:off x="509855" y="830242"/>
            <a:ext cx="2743200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sz="20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800" b="1" dirty="0">
                <a:latin typeface="Ink Free" panose="03080402000500000000" pitchFamily="66" charset="0"/>
                <a:cs typeface="Cavolini" panose="020B0502040204020203" pitchFamily="66" charset="0"/>
              </a:rPr>
              <a:t>The big picture</a:t>
            </a:r>
          </a:p>
          <a:p>
            <a:pPr marL="0" indent="0">
              <a:buNone/>
            </a:pPr>
            <a:endParaRPr lang="en-GB" sz="28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787A9-2353-4A66-8C76-FF746A93D933}"/>
              </a:ext>
            </a:extLst>
          </p:cNvPr>
          <p:cNvSpPr txBox="1"/>
          <p:nvPr/>
        </p:nvSpPr>
        <p:spPr>
          <a:xfrm rot="20962828">
            <a:off x="504178" y="2478348"/>
            <a:ext cx="2743200" cy="1261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sz="20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800" b="1" dirty="0">
                <a:latin typeface="Ink Free" panose="03080402000500000000" pitchFamily="66" charset="0"/>
                <a:cs typeface="Cavolini" panose="020B0502040204020203" pitchFamily="66" charset="0"/>
              </a:rPr>
              <a:t>The legal stuff</a:t>
            </a:r>
          </a:p>
          <a:p>
            <a:pPr marL="0" indent="0">
              <a:buNone/>
            </a:pPr>
            <a:endParaRPr lang="en-GB" sz="28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282B28-1289-495B-A815-959915D9A917}"/>
              </a:ext>
            </a:extLst>
          </p:cNvPr>
          <p:cNvSpPr txBox="1"/>
          <p:nvPr/>
        </p:nvSpPr>
        <p:spPr>
          <a:xfrm rot="20962828">
            <a:off x="512691" y="4095939"/>
            <a:ext cx="2743200" cy="12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sz="800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800" b="1" dirty="0">
                <a:latin typeface="Ink Free" panose="03080402000500000000" pitchFamily="66" charset="0"/>
                <a:cs typeface="Cavolini" panose="020B0502040204020203" pitchFamily="66" charset="0"/>
              </a:rPr>
              <a:t>The difference they make</a:t>
            </a:r>
          </a:p>
          <a:p>
            <a:pPr marL="0" indent="0">
              <a:buNone/>
            </a:pPr>
            <a:endParaRPr lang="en-GB" sz="1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95C008-4203-45C9-AA0D-E563658F4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ADBE1C-807B-4447-9133-04558FE29D5F}"/>
              </a:ext>
            </a:extLst>
          </p:cNvPr>
          <p:cNvSpPr txBox="1"/>
          <p:nvPr/>
        </p:nvSpPr>
        <p:spPr>
          <a:xfrm>
            <a:off x="9107446" y="3598192"/>
            <a:ext cx="2570480" cy="646331"/>
          </a:xfrm>
          <a:prstGeom prst="rect">
            <a:avLst/>
          </a:prstGeom>
          <a:solidFill>
            <a:srgbClr val="9DC3E6"/>
          </a:solidFill>
          <a:ln w="158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smtClean="0"/>
              <a:t>How does COVID-19 affect Carers?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787A9-2353-4A66-8C76-FF746A93D933}"/>
              </a:ext>
            </a:extLst>
          </p:cNvPr>
          <p:cNvSpPr txBox="1"/>
          <p:nvPr/>
        </p:nvSpPr>
        <p:spPr>
          <a:xfrm>
            <a:off x="4364064" y="2666198"/>
            <a:ext cx="425345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How do you get one?</a:t>
            </a:r>
          </a:p>
          <a:p>
            <a:pPr algn="ctr"/>
            <a:r>
              <a:rPr lang="en-GB" sz="2800" dirty="0"/>
              <a:t>What do they look at?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282B28-1289-495B-A815-959915D9A917}"/>
              </a:ext>
            </a:extLst>
          </p:cNvPr>
          <p:cNvSpPr txBox="1"/>
          <p:nvPr/>
        </p:nvSpPr>
        <p:spPr>
          <a:xfrm>
            <a:off x="4364064" y="4480660"/>
            <a:ext cx="425345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What </a:t>
            </a:r>
            <a:r>
              <a:rPr lang="en-GB" sz="2800" dirty="0"/>
              <a:t>help might I get?</a:t>
            </a:r>
            <a:endParaRPr lang="en-GB" sz="1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ADBE1C-807B-4447-9133-04558FE29D5F}"/>
              </a:ext>
            </a:extLst>
          </p:cNvPr>
          <p:cNvSpPr txBox="1"/>
          <p:nvPr/>
        </p:nvSpPr>
        <p:spPr>
          <a:xfrm>
            <a:off x="4364064" y="592524"/>
            <a:ext cx="4253457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What </a:t>
            </a:r>
            <a:r>
              <a:rPr lang="en-GB" sz="2800" dirty="0"/>
              <a:t>are they?</a:t>
            </a:r>
          </a:p>
          <a:p>
            <a:pPr algn="ctr"/>
            <a:r>
              <a:rPr lang="en-GB" sz="2800" dirty="0"/>
              <a:t>Who are they for?</a:t>
            </a:r>
          </a:p>
          <a:p>
            <a:pPr algn="ctr"/>
            <a:r>
              <a:rPr lang="en-GB" sz="2800" dirty="0"/>
              <a:t>Why do they matter?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1A7286-ED24-4689-8D57-ACD98DB8E6F4}"/>
              </a:ext>
            </a:extLst>
          </p:cNvPr>
          <p:cNvSpPr/>
          <p:nvPr/>
        </p:nvSpPr>
        <p:spPr>
          <a:xfrm>
            <a:off x="9512115" y="1834337"/>
            <a:ext cx="1761142" cy="163106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COVID UPDATE</a:t>
            </a:r>
            <a:endParaRPr lang="en-GB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3"/>
    </mc:Choice>
    <mc:Fallback xmlns="">
      <p:transition spd="slow" advTm="32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0B77F-2AB1-4011-92CE-CDCD927F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1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/>
              <a:t>Thank you for listening</a:t>
            </a:r>
            <a:r>
              <a:rPr lang="en-GB" sz="4900" b="1" dirty="0" smtClean="0"/>
              <a:t>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1B7BE-1E58-4551-9731-8E5F936AF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6000" dirty="0"/>
              <a:t>Any Questions?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F8F535-8551-4DD7-905D-E6CAD4D5C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8017F3-5246-4BD3-A75A-8509ED2DBAE2}"/>
              </a:ext>
            </a:extLst>
          </p:cNvPr>
          <p:cNvSpPr txBox="1">
            <a:spLocks/>
          </p:cNvSpPr>
          <p:nvPr/>
        </p:nvSpPr>
        <p:spPr>
          <a:xfrm>
            <a:off x="182418" y="57761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GB" b="1" smtClean="0"/>
              <a:t>Carers Assessments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9"/>
    </mc:Choice>
    <mc:Fallback xmlns="">
      <p:transition spd="slow" advTm="24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90" y="6117017"/>
            <a:ext cx="2258647" cy="54755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378069" y="5978773"/>
            <a:ext cx="10155116" cy="0"/>
          </a:xfrm>
          <a:prstGeom prst="line">
            <a:avLst/>
          </a:prstGeom>
          <a:ln w="12700">
            <a:solidFill>
              <a:srgbClr val="4619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5921" y="74106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39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7398"/>
            <a:ext cx="10515600" cy="3207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What are they?</a:t>
            </a:r>
            <a:endParaRPr lang="en-GB" sz="800" b="1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4000" dirty="0"/>
              <a:t>To see:</a:t>
            </a:r>
            <a:endParaRPr lang="en-GB" sz="1200" dirty="0"/>
          </a:p>
          <a:p>
            <a:pPr>
              <a:spcBef>
                <a:spcPts val="1800"/>
              </a:spcBef>
            </a:pPr>
            <a:r>
              <a:rPr lang="en-GB" sz="4000" dirty="0"/>
              <a:t>how your caring role affects you, </a:t>
            </a:r>
          </a:p>
          <a:p>
            <a:pPr>
              <a:spcBef>
                <a:spcPts val="1800"/>
              </a:spcBef>
            </a:pPr>
            <a:r>
              <a:rPr lang="en-GB" sz="4000" dirty="0"/>
              <a:t>and what help might make your life easier</a:t>
            </a:r>
            <a:r>
              <a:rPr lang="en-GB" sz="4000" dirty="0" smtClean="0"/>
              <a:t>.</a:t>
            </a:r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big picture</a:t>
            </a: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757081-21FB-42DC-8432-33D0851A8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3"/>
    </mc:Choice>
    <mc:Fallback xmlns="">
      <p:transition spd="slow" advTm="1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03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82" y="2176524"/>
            <a:ext cx="10515600" cy="312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Who are they for?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3200" b="0" i="0" dirty="0">
                <a:solidFill>
                  <a:srgbClr val="0B0C0C"/>
                </a:solidFill>
                <a:effectLst/>
                <a:latin typeface="nta"/>
              </a:rPr>
              <a:t>‘A carer is someone who helps another person, usually a relative or friend, in their day-to-day life.’</a:t>
            </a:r>
          </a:p>
          <a:p>
            <a:pPr marL="0" indent="0">
              <a:buNone/>
            </a:pPr>
            <a:endParaRPr lang="en-GB" sz="3200" dirty="0">
              <a:solidFill>
                <a:srgbClr val="0B0C0C"/>
              </a:solidFill>
              <a:latin typeface="nta"/>
            </a:endParaRPr>
          </a:p>
          <a:p>
            <a:pPr marL="0" indent="0" algn="r">
              <a:buNone/>
            </a:pPr>
            <a:r>
              <a:rPr lang="en-GB" i="1" dirty="0">
                <a:solidFill>
                  <a:srgbClr val="0B0C0C"/>
                </a:solidFill>
                <a:latin typeface="nta"/>
              </a:rPr>
              <a:t>Department for Health and Social Care</a:t>
            </a:r>
            <a:endParaRPr lang="en-GB" i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580B53-4C25-41F6-8E6E-E7C6C8399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big picture</a:t>
            </a: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5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3"/>
    </mc:Choice>
    <mc:Fallback xmlns="">
      <p:transition spd="slow" advTm="18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7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DF6CECF-111C-4A38-92A2-49FA5A36EE74}"/>
              </a:ext>
            </a:extLst>
          </p:cNvPr>
          <p:cNvSpPr/>
          <p:nvPr/>
        </p:nvSpPr>
        <p:spPr>
          <a:xfrm>
            <a:off x="5333850" y="924411"/>
            <a:ext cx="5641098" cy="1325563"/>
          </a:xfrm>
          <a:prstGeom prst="wedgeRoundRectCallout">
            <a:avLst>
              <a:gd name="adj1" fmla="val 31072"/>
              <a:gd name="adj2" fmla="val 115950"/>
              <a:gd name="adj3" fmla="val 16667"/>
            </a:avLst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I’m not a carer, I’m just a mum.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2377B05-3541-4E8B-8405-6CFF21F4A43C}"/>
              </a:ext>
            </a:extLst>
          </p:cNvPr>
          <p:cNvSpPr/>
          <p:nvPr/>
        </p:nvSpPr>
        <p:spPr>
          <a:xfrm rot="20731218">
            <a:off x="1068348" y="2120455"/>
            <a:ext cx="3438525" cy="2277730"/>
          </a:xfrm>
          <a:prstGeom prst="wedgeEllipseCallout">
            <a:avLst>
              <a:gd name="adj1" fmla="val 55898"/>
              <a:gd name="adj2" fmla="val 48700"/>
            </a:avLst>
          </a:prstGeom>
          <a:solidFill>
            <a:srgbClr val="3FA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I don’t see myself as a carer.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BAB9D61-AFF4-4A3E-A7FF-D3B9D1C196D5}"/>
              </a:ext>
            </a:extLst>
          </p:cNvPr>
          <p:cNvSpPr/>
          <p:nvPr/>
        </p:nvSpPr>
        <p:spPr>
          <a:xfrm>
            <a:off x="5509341" y="3306409"/>
            <a:ext cx="4335694" cy="1926341"/>
          </a:xfrm>
          <a:prstGeom prst="wedgeEllipseCallout">
            <a:avLst>
              <a:gd name="adj1" fmla="val -52170"/>
              <a:gd name="adj2" fmla="val 58984"/>
            </a:avLst>
          </a:prstGeom>
          <a:solidFill>
            <a:srgbClr val="1D9D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I’m not a carer, I’m her husband.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B1A027-F6FA-44E0-82F1-6C466C503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big picture</a:t>
            </a: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2"/>
    </mc:Choice>
    <mc:Fallback xmlns="">
      <p:transition spd="slow" advTm="33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72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800" dirty="0"/>
          </a:p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endParaRPr lang="en-GB" sz="2800" dirty="0"/>
          </a:p>
          <a:p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19B208-52E3-4D20-942F-760ACFFF40A5}"/>
              </a:ext>
            </a:extLst>
          </p:cNvPr>
          <p:cNvSpPr txBox="1">
            <a:spLocks/>
          </p:cNvSpPr>
          <p:nvPr/>
        </p:nvSpPr>
        <p:spPr>
          <a:xfrm>
            <a:off x="270214" y="1305761"/>
            <a:ext cx="4490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4400" b="1" dirty="0">
              <a:ln w="0"/>
              <a:solidFill>
                <a:srgbClr val="1D9DD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1000" b="1" dirty="0">
                <a:ln w="0"/>
                <a:solidFill>
                  <a:srgbClr val="1D9DD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2 years</a:t>
            </a:r>
            <a:r>
              <a:rPr lang="en-GB" sz="10400" b="1" dirty="0">
                <a:ln w="0"/>
                <a:solidFill>
                  <a:srgbClr val="1D9DD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14" name="Content Placeholder 3" descr="2yrs: The average time it takes for someone to acknowledge their role as a carer.&#10;From Missing Out by Carers UK 2016&#10;">
            <a:extLst>
              <a:ext uri="{FF2B5EF4-FFF2-40B4-BE49-F238E27FC236}">
                <a16:creationId xmlns:a16="http://schemas.microsoft.com/office/drawing/2014/main" id="{E0A2D32F-7188-48EB-BF21-C007B789CF7D}"/>
              </a:ext>
            </a:extLst>
          </p:cNvPr>
          <p:cNvSpPr txBox="1">
            <a:spLocks/>
          </p:cNvSpPr>
          <p:nvPr/>
        </p:nvSpPr>
        <p:spPr>
          <a:xfrm>
            <a:off x="5251017" y="1825625"/>
            <a:ext cx="5612525" cy="36408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000" dirty="0">
                <a:latin typeface="Trebuchet MS" panose="020B0603020202020204" pitchFamily="34" charset="0"/>
              </a:rPr>
              <a:t>Average time it takes for someone to acknowledge their role as a carer.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Trebuchet MS" panose="020B0603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i="1" dirty="0">
                <a:latin typeface="Trebuchet MS" panose="020B0603020202020204" pitchFamily="34" charset="0"/>
              </a:rPr>
              <a:t>‘Missing Out’, Carers UK (2016)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4400" dirty="0">
              <a:latin typeface="Trebuchet MS" panose="020B0603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9079E2-55C8-40CA-BFEF-217BF11B9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big picture</a:t>
            </a: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2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3"/>
    </mc:Choice>
    <mc:Fallback xmlns="">
      <p:transition spd="slow" advTm="19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E69-77D4-441E-B061-3E29E049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40" y="5776118"/>
            <a:ext cx="10515600" cy="1325563"/>
          </a:xfrm>
        </p:spPr>
        <p:txBody>
          <a:bodyPr/>
          <a:lstStyle/>
          <a:p>
            <a:r>
              <a:rPr lang="en-GB" b="1" dirty="0" smtClean="0"/>
              <a:t>Carers Assessments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AFBE-DE45-458F-AF15-547DF5313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800" dirty="0"/>
          </a:p>
          <a:p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0F7553-1766-46AC-A56C-F20E75956F75}"/>
              </a:ext>
            </a:extLst>
          </p:cNvPr>
          <p:cNvSpPr txBox="1">
            <a:spLocks/>
          </p:cNvSpPr>
          <p:nvPr/>
        </p:nvSpPr>
        <p:spPr>
          <a:xfrm>
            <a:off x="426107" y="1825625"/>
            <a:ext cx="11143593" cy="1603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7200" b="1" dirty="0">
              <a:ln w="0"/>
              <a:solidFill>
                <a:srgbClr val="3FA53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9500" b="1" dirty="0">
                <a:ln w="0"/>
                <a:solidFill>
                  <a:srgbClr val="3FA53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£132 billion per year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ADBAE07-CD87-4BBC-883A-7BF657F6CA2D}"/>
              </a:ext>
            </a:extLst>
          </p:cNvPr>
          <p:cNvSpPr txBox="1">
            <a:spLocks/>
          </p:cNvSpPr>
          <p:nvPr/>
        </p:nvSpPr>
        <p:spPr>
          <a:xfrm>
            <a:off x="786962" y="3329204"/>
            <a:ext cx="10618076" cy="20899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 dirty="0">
                <a:latin typeface="Trebuchet MS" panose="020B0603020202020204" pitchFamily="34" charset="0"/>
              </a:rPr>
              <a:t>The economic value of the contribution made by unpaid carers in the UK.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i="1" dirty="0">
                <a:latin typeface="Trebuchet MS" panose="020B0603020202020204" pitchFamily="34" charset="0"/>
              </a:rPr>
              <a:t>‘Valuing Carers’, Carers UK (2015)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4400" dirty="0">
              <a:latin typeface="Trebuchet MS" panose="020B0603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6A3153-E971-402E-9934-55488DCC2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C09FE5-2A7F-46E5-85C2-A663DC518B92}"/>
              </a:ext>
            </a:extLst>
          </p:cNvPr>
          <p:cNvSpPr txBox="1">
            <a:spLocks noChangeAspect="1"/>
          </p:cNvSpPr>
          <p:nvPr/>
        </p:nvSpPr>
        <p:spPr>
          <a:xfrm rot="20962828">
            <a:off x="352173" y="391440"/>
            <a:ext cx="235131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GB" b="1" dirty="0">
              <a:latin typeface="Ink Free" panose="03080402000500000000" pitchFamily="66" charset="0"/>
              <a:cs typeface="Cavolini" panose="020B0502040204020203" pitchFamily="66" charset="0"/>
            </a:endParaRPr>
          </a:p>
          <a:p>
            <a:pPr marL="0" indent="0" algn="ctr">
              <a:buNone/>
            </a:pPr>
            <a:r>
              <a:rPr lang="en-GB" sz="2400" b="1" dirty="0">
                <a:latin typeface="Ink Free" panose="03080402000500000000" pitchFamily="66" charset="0"/>
                <a:cs typeface="Cavolini" panose="020B0502040204020203" pitchFamily="66" charset="0"/>
              </a:rPr>
              <a:t>The big picture</a:t>
            </a:r>
          </a:p>
          <a:p>
            <a:pPr marL="0" indent="0">
              <a:buNone/>
            </a:pPr>
            <a:endParaRPr lang="en-GB" sz="2400" b="1" dirty="0">
              <a:latin typeface="Ink Free" panose="03080402000500000000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6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5"/>
    </mc:Choice>
    <mc:Fallback xmlns="">
      <p:transition spd="slow" advTm="44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5185</Words>
  <Application>Microsoft Office PowerPoint</Application>
  <PresentationFormat>Widescreen</PresentationFormat>
  <Paragraphs>762</Paragraphs>
  <Slides>41</Slides>
  <Notes>40</Notes>
  <HiddenSlides>0</HiddenSlides>
  <MMClips>38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Arial,Sans-Serif</vt:lpstr>
      <vt:lpstr>Calibri</vt:lpstr>
      <vt:lpstr>Calibri Light</vt:lpstr>
      <vt:lpstr>Cavolini</vt:lpstr>
      <vt:lpstr>Hargreaves</vt:lpstr>
      <vt:lpstr>Ink Free</vt:lpstr>
      <vt:lpstr>nta</vt:lpstr>
      <vt:lpstr>Trebuchet MS</vt:lpstr>
      <vt:lpstr>Wingdings</vt:lpstr>
      <vt:lpstr>Office Theme</vt:lpstr>
      <vt:lpstr>PowerPoint Presentation</vt:lpstr>
      <vt:lpstr>A bit of housekeeping…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PowerPoint Presentation</vt:lpstr>
      <vt:lpstr>Carers Assessments</vt:lpstr>
      <vt:lpstr>Carers Assessments</vt:lpstr>
      <vt:lpstr>Carers Assessments</vt:lpstr>
      <vt:lpstr>Carers Assessments</vt:lpstr>
      <vt:lpstr>Carers Assessments</vt:lpstr>
      <vt:lpstr>Carers Assessments</vt:lpstr>
      <vt:lpstr>Carers Assessments </vt:lpstr>
      <vt:lpstr>Carers Assessments</vt:lpstr>
      <vt:lpstr>Carers Assessments  </vt:lpstr>
      <vt:lpstr>Carers Assessments  </vt:lpstr>
      <vt:lpstr>Carers Assessments  </vt:lpstr>
      <vt:lpstr>Carers Assessments  </vt:lpstr>
      <vt:lpstr>Carers Assessments  </vt:lpstr>
      <vt:lpstr>Carers Assessments  </vt:lpstr>
      <vt:lpstr>Carers Assessments  </vt:lpstr>
      <vt:lpstr>Carers Assessments  </vt:lpstr>
      <vt:lpstr>Carers Assessments  </vt:lpstr>
      <vt:lpstr>Carers Assessments</vt:lpstr>
      <vt:lpstr>Thank you for listening.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Janine Wigmore</dc:creator>
  <cp:lastModifiedBy>Bull, Karen</cp:lastModifiedBy>
  <cp:revision>69</cp:revision>
  <cp:lastPrinted>2020-11-24T13:45:33Z</cp:lastPrinted>
  <dcterms:created xsi:type="dcterms:W3CDTF">2020-11-23T19:56:26Z</dcterms:created>
  <dcterms:modified xsi:type="dcterms:W3CDTF">2020-11-26T11:39:38Z</dcterms:modified>
</cp:coreProperties>
</file>